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4"/>
  </p:notesMasterIdLst>
  <p:sldIdLst>
    <p:sldId id="256" r:id="rId2"/>
    <p:sldId id="275" r:id="rId3"/>
    <p:sldId id="282" r:id="rId4"/>
    <p:sldId id="257" r:id="rId5"/>
    <p:sldId id="258" r:id="rId6"/>
    <p:sldId id="259" r:id="rId7"/>
    <p:sldId id="279" r:id="rId8"/>
    <p:sldId id="280" r:id="rId9"/>
    <p:sldId id="299" r:id="rId10"/>
    <p:sldId id="263" r:id="rId11"/>
    <p:sldId id="271" r:id="rId12"/>
    <p:sldId id="281" r:id="rId13"/>
    <p:sldId id="283" r:id="rId14"/>
    <p:sldId id="297" r:id="rId15"/>
    <p:sldId id="284" r:id="rId16"/>
    <p:sldId id="285" r:id="rId17"/>
    <p:sldId id="264" r:id="rId18"/>
    <p:sldId id="260" r:id="rId19"/>
    <p:sldId id="296" r:id="rId20"/>
    <p:sldId id="261" r:id="rId21"/>
    <p:sldId id="262" r:id="rId22"/>
    <p:sldId id="265" r:id="rId23"/>
    <p:sldId id="266" r:id="rId24"/>
    <p:sldId id="288" r:id="rId25"/>
    <p:sldId id="287" r:id="rId26"/>
    <p:sldId id="289" r:id="rId27"/>
    <p:sldId id="268" r:id="rId28"/>
    <p:sldId id="290" r:id="rId29"/>
    <p:sldId id="291" r:id="rId30"/>
    <p:sldId id="269" r:id="rId31"/>
    <p:sldId id="292" r:id="rId32"/>
    <p:sldId id="293" r:id="rId33"/>
    <p:sldId id="276" r:id="rId34"/>
    <p:sldId id="286" r:id="rId35"/>
    <p:sldId id="274" r:id="rId36"/>
    <p:sldId id="270" r:id="rId37"/>
    <p:sldId id="277" r:id="rId38"/>
    <p:sldId id="294" r:id="rId39"/>
    <p:sldId id="308" r:id="rId40"/>
    <p:sldId id="309" r:id="rId41"/>
    <p:sldId id="310" r:id="rId42"/>
    <p:sldId id="311" r:id="rId43"/>
    <p:sldId id="300" r:id="rId44"/>
    <p:sldId id="306" r:id="rId45"/>
    <p:sldId id="304" r:id="rId46"/>
    <p:sldId id="305" r:id="rId47"/>
    <p:sldId id="301" r:id="rId48"/>
    <p:sldId id="302" r:id="rId49"/>
    <p:sldId id="303" r:id="rId50"/>
    <p:sldId id="272" r:id="rId51"/>
    <p:sldId id="273" r:id="rId52"/>
    <p:sldId id="29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/>
    <p:restoredTop sz="86420"/>
  </p:normalViewPr>
  <p:slideViewPr>
    <p:cSldViewPr snapToGrid="0" snapToObjects="1">
      <p:cViewPr varScale="1">
        <p:scale>
          <a:sx n="93" d="100"/>
          <a:sy n="93" d="100"/>
        </p:scale>
        <p:origin x="232" y="256"/>
      </p:cViewPr>
      <p:guideLst/>
    </p:cSldViewPr>
  </p:slideViewPr>
  <p:outlineViewPr>
    <p:cViewPr>
      <p:scale>
        <a:sx n="33" d="100"/>
        <a:sy n="33" d="100"/>
      </p:scale>
      <p:origin x="0" y="-30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47FA0-C576-4179-BBC8-AB27A3F93C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ADAC6D-A1E9-4EDB-B3C0-DC0721EBA46B}">
      <dgm:prSet/>
      <dgm:spPr/>
      <dgm:t>
        <a:bodyPr/>
        <a:lstStyle/>
        <a:p>
          <a:r>
            <a:rPr lang="en-US" dirty="0"/>
            <a:t>Algorithm gives a numerical value were higher values mean higher likely hood of thermokarst initiation. </a:t>
          </a:r>
        </a:p>
      </dgm:t>
    </dgm:pt>
    <dgm:pt modelId="{796398DA-253C-456B-8E09-21FCB0FF747B}" type="parTrans" cxnId="{17596973-1FD3-494D-92D5-887C7A43CF8C}">
      <dgm:prSet/>
      <dgm:spPr/>
      <dgm:t>
        <a:bodyPr/>
        <a:lstStyle/>
        <a:p>
          <a:endParaRPr lang="en-US"/>
        </a:p>
      </dgm:t>
    </dgm:pt>
    <dgm:pt modelId="{4A37F932-DC10-40F8-90C6-90C3884EDC42}" type="sibTrans" cxnId="{17596973-1FD3-494D-92D5-887C7A43CF8C}">
      <dgm:prSet/>
      <dgm:spPr/>
      <dgm:t>
        <a:bodyPr/>
        <a:lstStyle/>
        <a:p>
          <a:endParaRPr lang="en-US"/>
        </a:p>
      </dgm:t>
    </dgm:pt>
    <dgm:pt modelId="{B2459106-24F9-451F-A51B-CA1C2AD0E4EF}">
      <dgm:prSet/>
      <dgm:spPr/>
      <dgm:t>
        <a:bodyPr/>
        <a:lstStyle/>
        <a:p>
          <a:r>
            <a:rPr lang="en-US"/>
            <a:t>A threshold is set as the minimum thermokarst initiation value</a:t>
          </a:r>
        </a:p>
      </dgm:t>
    </dgm:pt>
    <dgm:pt modelId="{7E8AF735-7242-4462-8C83-BDE03DF989E5}" type="parTrans" cxnId="{76AAFACF-0833-48E7-8EBC-3F6AA845C4EC}">
      <dgm:prSet/>
      <dgm:spPr/>
      <dgm:t>
        <a:bodyPr/>
        <a:lstStyle/>
        <a:p>
          <a:endParaRPr lang="en-US"/>
        </a:p>
      </dgm:t>
    </dgm:pt>
    <dgm:pt modelId="{1211573C-B079-448C-B729-B17C8015D022}" type="sibTrans" cxnId="{76AAFACF-0833-48E7-8EBC-3F6AA845C4EC}">
      <dgm:prSet/>
      <dgm:spPr/>
      <dgm:t>
        <a:bodyPr/>
        <a:lstStyle/>
        <a:p>
          <a:endParaRPr lang="en-US"/>
        </a:p>
      </dgm:t>
    </dgm:pt>
    <dgm:pt modelId="{FD45F42A-B6BA-6A4D-BA2E-442E9D96EDAB}" type="pres">
      <dgm:prSet presAssocID="{B0647FA0-C576-4179-BBC8-AB27A3F93CC2}" presName="linear" presStyleCnt="0">
        <dgm:presLayoutVars>
          <dgm:animLvl val="lvl"/>
          <dgm:resizeHandles val="exact"/>
        </dgm:presLayoutVars>
      </dgm:prSet>
      <dgm:spPr/>
    </dgm:pt>
    <dgm:pt modelId="{CEF56A14-76F4-3548-9F78-5B4E154449C7}" type="pres">
      <dgm:prSet presAssocID="{1AADAC6D-A1E9-4EDB-B3C0-DC0721EBA46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D1FF17-2984-2842-8CE1-22A97D2C1163}" type="pres">
      <dgm:prSet presAssocID="{4A37F932-DC10-40F8-90C6-90C3884EDC42}" presName="spacer" presStyleCnt="0"/>
      <dgm:spPr/>
    </dgm:pt>
    <dgm:pt modelId="{71ABA287-7957-2648-893E-E3BB45FD8966}" type="pres">
      <dgm:prSet presAssocID="{B2459106-24F9-451F-A51B-CA1C2AD0E4E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F7AE20E-0522-3D44-8126-D721510D4E28}" type="presOf" srcId="{B0647FA0-C576-4179-BBC8-AB27A3F93CC2}" destId="{FD45F42A-B6BA-6A4D-BA2E-442E9D96EDAB}" srcOrd="0" destOrd="0" presId="urn:microsoft.com/office/officeart/2005/8/layout/vList2"/>
    <dgm:cxn modelId="{28A7A638-26CE-0E46-95F8-2AE22436FF99}" type="presOf" srcId="{1AADAC6D-A1E9-4EDB-B3C0-DC0721EBA46B}" destId="{CEF56A14-76F4-3548-9F78-5B4E154449C7}" srcOrd="0" destOrd="0" presId="urn:microsoft.com/office/officeart/2005/8/layout/vList2"/>
    <dgm:cxn modelId="{17596973-1FD3-494D-92D5-887C7A43CF8C}" srcId="{B0647FA0-C576-4179-BBC8-AB27A3F93CC2}" destId="{1AADAC6D-A1E9-4EDB-B3C0-DC0721EBA46B}" srcOrd="0" destOrd="0" parTransId="{796398DA-253C-456B-8E09-21FCB0FF747B}" sibTransId="{4A37F932-DC10-40F8-90C6-90C3884EDC42}"/>
    <dgm:cxn modelId="{76AAFACF-0833-48E7-8EBC-3F6AA845C4EC}" srcId="{B0647FA0-C576-4179-BBC8-AB27A3F93CC2}" destId="{B2459106-24F9-451F-A51B-CA1C2AD0E4EF}" srcOrd="1" destOrd="0" parTransId="{7E8AF735-7242-4462-8C83-BDE03DF989E5}" sibTransId="{1211573C-B079-448C-B729-B17C8015D022}"/>
    <dgm:cxn modelId="{77E8C5D1-C58A-F042-B624-B64E6AB9A0DA}" type="presOf" srcId="{B2459106-24F9-451F-A51B-CA1C2AD0E4EF}" destId="{71ABA287-7957-2648-893E-E3BB45FD8966}" srcOrd="0" destOrd="0" presId="urn:microsoft.com/office/officeart/2005/8/layout/vList2"/>
    <dgm:cxn modelId="{994FC96E-A445-C04A-8624-C0A1E683833D}" type="presParOf" srcId="{FD45F42A-B6BA-6A4D-BA2E-442E9D96EDAB}" destId="{CEF56A14-76F4-3548-9F78-5B4E154449C7}" srcOrd="0" destOrd="0" presId="urn:microsoft.com/office/officeart/2005/8/layout/vList2"/>
    <dgm:cxn modelId="{17B1EEC7-ECEA-D14A-B113-30CE6C7D5263}" type="presParOf" srcId="{FD45F42A-B6BA-6A4D-BA2E-442E9D96EDAB}" destId="{83D1FF17-2984-2842-8CE1-22A97D2C1163}" srcOrd="1" destOrd="0" presId="urn:microsoft.com/office/officeart/2005/8/layout/vList2"/>
    <dgm:cxn modelId="{2A2B1A0A-328A-2E45-A7CF-C98D5C1E32C3}" type="presParOf" srcId="{FD45F42A-B6BA-6A4D-BA2E-442E9D96EDAB}" destId="{71ABA287-7957-2648-893E-E3BB45FD896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706205-C57A-46E3-A049-685624323F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3F9EE3-8D95-4B21-B642-BA64D0ECA6AF}">
      <dgm:prSet/>
      <dgm:spPr/>
      <dgm:t>
        <a:bodyPr/>
        <a:lstStyle/>
        <a:p>
          <a:r>
            <a:rPr lang="en-US"/>
            <a:t>Train:</a:t>
          </a:r>
        </a:p>
      </dgm:t>
    </dgm:pt>
    <dgm:pt modelId="{EC91657F-EF9A-47D7-843F-AF203518037E}" type="parTrans" cxnId="{13E789B1-6ACD-4097-B34E-88B191C9D929}">
      <dgm:prSet/>
      <dgm:spPr/>
      <dgm:t>
        <a:bodyPr/>
        <a:lstStyle/>
        <a:p>
          <a:endParaRPr lang="en-US"/>
        </a:p>
      </dgm:t>
    </dgm:pt>
    <dgm:pt modelId="{F67B6F84-B7DA-4D13-A3A8-64F05434048E}" type="sibTrans" cxnId="{13E789B1-6ACD-4097-B34E-88B191C9D929}">
      <dgm:prSet/>
      <dgm:spPr/>
      <dgm:t>
        <a:bodyPr/>
        <a:lstStyle/>
        <a:p>
          <a:endParaRPr lang="en-US"/>
        </a:p>
      </dgm:t>
    </dgm:pt>
    <dgm:pt modelId="{59F6890A-FC78-4404-B194-9B3EDAB8EC5B}">
      <dgm:prSet custT="1"/>
      <dgm:spPr/>
      <dgm:t>
        <a:bodyPr/>
        <a:lstStyle/>
        <a:p>
          <a:r>
            <a:rPr lang="en-US" sz="2400" dirty="0"/>
            <a:t>Train Random forest model using a subset of features that may influence prediction and predictions from the existing model.</a:t>
          </a:r>
        </a:p>
      </dgm:t>
    </dgm:pt>
    <dgm:pt modelId="{43398032-C02E-4712-9154-0CD65F910985}" type="parTrans" cxnId="{B4F03C75-471D-4142-88EA-4D9E20CD1E56}">
      <dgm:prSet/>
      <dgm:spPr/>
      <dgm:t>
        <a:bodyPr/>
        <a:lstStyle/>
        <a:p>
          <a:endParaRPr lang="en-US"/>
        </a:p>
      </dgm:t>
    </dgm:pt>
    <dgm:pt modelId="{797A59B2-C0FC-4AB0-8EB9-89E53585F21F}" type="sibTrans" cxnId="{B4F03C75-471D-4142-88EA-4D9E20CD1E56}">
      <dgm:prSet/>
      <dgm:spPr/>
      <dgm:t>
        <a:bodyPr/>
        <a:lstStyle/>
        <a:p>
          <a:endParaRPr lang="en-US"/>
        </a:p>
      </dgm:t>
    </dgm:pt>
    <dgm:pt modelId="{40039539-B2A4-4360-B92D-C9BE58D0A3C7}">
      <dgm:prSet/>
      <dgm:spPr/>
      <dgm:t>
        <a:bodyPr/>
        <a:lstStyle/>
        <a:p>
          <a:r>
            <a:rPr lang="en-US"/>
            <a:t>Test:</a:t>
          </a:r>
        </a:p>
      </dgm:t>
    </dgm:pt>
    <dgm:pt modelId="{A53D8F09-D26C-4318-965E-BD97E7B50313}" type="parTrans" cxnId="{F4234997-2519-41E3-9C2D-52B8BB897740}">
      <dgm:prSet/>
      <dgm:spPr/>
      <dgm:t>
        <a:bodyPr/>
        <a:lstStyle/>
        <a:p>
          <a:endParaRPr lang="en-US"/>
        </a:p>
      </dgm:t>
    </dgm:pt>
    <dgm:pt modelId="{18928E3C-8E15-4ED3-9C9C-244A7129BA81}" type="sibTrans" cxnId="{F4234997-2519-41E3-9C2D-52B8BB897740}">
      <dgm:prSet/>
      <dgm:spPr/>
      <dgm:t>
        <a:bodyPr/>
        <a:lstStyle/>
        <a:p>
          <a:endParaRPr lang="en-US"/>
        </a:p>
      </dgm:t>
    </dgm:pt>
    <dgm:pt modelId="{FA80383C-E4FE-4FA7-907E-0BA538A58961}">
      <dgm:prSet custT="1"/>
      <dgm:spPr/>
      <dgm:t>
        <a:bodyPr/>
        <a:lstStyle/>
        <a:p>
          <a:r>
            <a:rPr lang="en-US" sz="2400" dirty="0"/>
            <a:t>Use the trained model to make predictions based on full set of features </a:t>
          </a:r>
        </a:p>
      </dgm:t>
    </dgm:pt>
    <dgm:pt modelId="{BEB74021-1BC4-4E32-8F68-109B65C7F808}" type="parTrans" cxnId="{C3ADED56-B4E7-4581-ACA6-E648583DA14F}">
      <dgm:prSet/>
      <dgm:spPr/>
      <dgm:t>
        <a:bodyPr/>
        <a:lstStyle/>
        <a:p>
          <a:endParaRPr lang="en-US"/>
        </a:p>
      </dgm:t>
    </dgm:pt>
    <dgm:pt modelId="{EC1C2BA5-424B-400A-8A65-B05719790897}" type="sibTrans" cxnId="{C3ADED56-B4E7-4581-ACA6-E648583DA14F}">
      <dgm:prSet/>
      <dgm:spPr/>
      <dgm:t>
        <a:bodyPr/>
        <a:lstStyle/>
        <a:p>
          <a:endParaRPr lang="en-US"/>
        </a:p>
      </dgm:t>
    </dgm:pt>
    <dgm:pt modelId="{68E252FB-C974-45CB-8C5D-295076FC0F1F}">
      <dgm:prSet/>
      <dgm:spPr/>
      <dgm:t>
        <a:bodyPr/>
        <a:lstStyle/>
        <a:p>
          <a:r>
            <a:rPr lang="en-US"/>
            <a:t>Verify:</a:t>
          </a:r>
        </a:p>
      </dgm:t>
    </dgm:pt>
    <dgm:pt modelId="{92C53AC3-D0BA-40A9-982F-4E8FD66BBACB}" type="parTrans" cxnId="{9D437847-4CAE-4642-B41A-A4695FC41A32}">
      <dgm:prSet/>
      <dgm:spPr/>
      <dgm:t>
        <a:bodyPr/>
        <a:lstStyle/>
        <a:p>
          <a:endParaRPr lang="en-US"/>
        </a:p>
      </dgm:t>
    </dgm:pt>
    <dgm:pt modelId="{A4F41458-0870-4CD3-9D16-6E3015557B8C}" type="sibTrans" cxnId="{9D437847-4CAE-4642-B41A-A4695FC41A32}">
      <dgm:prSet/>
      <dgm:spPr/>
      <dgm:t>
        <a:bodyPr/>
        <a:lstStyle/>
        <a:p>
          <a:endParaRPr lang="en-US"/>
        </a:p>
      </dgm:t>
    </dgm:pt>
    <dgm:pt modelId="{6E5A178A-5488-482C-8787-49637C4D856D}">
      <dgm:prSet custT="1"/>
      <dgm:spPr/>
      <dgm:t>
        <a:bodyPr/>
        <a:lstStyle/>
        <a:p>
          <a:r>
            <a:rPr lang="en-US" sz="2400" dirty="0"/>
            <a:t>Compare random forest predictions to existing model predictions </a:t>
          </a:r>
        </a:p>
      </dgm:t>
    </dgm:pt>
    <dgm:pt modelId="{B76E0AF8-03D2-4C19-8312-3ABBB8D77C26}" type="parTrans" cxnId="{EA5DC790-F776-47A6-998E-B334509820E5}">
      <dgm:prSet/>
      <dgm:spPr/>
      <dgm:t>
        <a:bodyPr/>
        <a:lstStyle/>
        <a:p>
          <a:endParaRPr lang="en-US"/>
        </a:p>
      </dgm:t>
    </dgm:pt>
    <dgm:pt modelId="{92C80AFE-405F-4792-B0AB-731C34A6AE36}" type="sibTrans" cxnId="{EA5DC790-F776-47A6-998E-B334509820E5}">
      <dgm:prSet/>
      <dgm:spPr/>
      <dgm:t>
        <a:bodyPr/>
        <a:lstStyle/>
        <a:p>
          <a:endParaRPr lang="en-US"/>
        </a:p>
      </dgm:t>
    </dgm:pt>
    <dgm:pt modelId="{E43FB9E9-0AA8-7B40-B77E-B26D92E343D0}" type="pres">
      <dgm:prSet presAssocID="{46706205-C57A-46E3-A049-685624323FB7}" presName="linear" presStyleCnt="0">
        <dgm:presLayoutVars>
          <dgm:animLvl val="lvl"/>
          <dgm:resizeHandles val="exact"/>
        </dgm:presLayoutVars>
      </dgm:prSet>
      <dgm:spPr/>
    </dgm:pt>
    <dgm:pt modelId="{40BA77DE-77FB-8446-9836-6E43B488E453}" type="pres">
      <dgm:prSet presAssocID="{D03F9EE3-8D95-4B21-B642-BA64D0ECA6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0FE3C6-8010-8D4F-BFC5-67C2055403E8}" type="pres">
      <dgm:prSet presAssocID="{D03F9EE3-8D95-4B21-B642-BA64D0ECA6AF}" presName="childText" presStyleLbl="revTx" presStyleIdx="0" presStyleCnt="3">
        <dgm:presLayoutVars>
          <dgm:bulletEnabled val="1"/>
        </dgm:presLayoutVars>
      </dgm:prSet>
      <dgm:spPr/>
    </dgm:pt>
    <dgm:pt modelId="{C3351CE4-0B98-5849-A358-7EF0F9EE6CF2}" type="pres">
      <dgm:prSet presAssocID="{40039539-B2A4-4360-B92D-C9BE58D0A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733427-92D8-9C4C-9418-D2D8B2BC7DE5}" type="pres">
      <dgm:prSet presAssocID="{40039539-B2A4-4360-B92D-C9BE58D0A3C7}" presName="childText" presStyleLbl="revTx" presStyleIdx="1" presStyleCnt="3">
        <dgm:presLayoutVars>
          <dgm:bulletEnabled val="1"/>
        </dgm:presLayoutVars>
      </dgm:prSet>
      <dgm:spPr/>
    </dgm:pt>
    <dgm:pt modelId="{7D709AD4-2676-2D4C-A4E5-05C3DC8F977F}" type="pres">
      <dgm:prSet presAssocID="{68E252FB-C974-45CB-8C5D-295076FC0F1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9BDDB0-4F2F-6846-AE89-011BA902BA0F}" type="pres">
      <dgm:prSet presAssocID="{68E252FB-C974-45CB-8C5D-295076FC0F1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955F437-628B-4E43-8851-0DBB18EB71A4}" type="presOf" srcId="{59F6890A-FC78-4404-B194-9B3EDAB8EC5B}" destId="{D10FE3C6-8010-8D4F-BFC5-67C2055403E8}" srcOrd="0" destOrd="0" presId="urn:microsoft.com/office/officeart/2005/8/layout/vList2"/>
    <dgm:cxn modelId="{9D437847-4CAE-4642-B41A-A4695FC41A32}" srcId="{46706205-C57A-46E3-A049-685624323FB7}" destId="{68E252FB-C974-45CB-8C5D-295076FC0F1F}" srcOrd="2" destOrd="0" parTransId="{92C53AC3-D0BA-40A9-982F-4E8FD66BBACB}" sibTransId="{A4F41458-0870-4CD3-9D16-6E3015557B8C}"/>
    <dgm:cxn modelId="{C3ADED56-B4E7-4581-ACA6-E648583DA14F}" srcId="{40039539-B2A4-4360-B92D-C9BE58D0A3C7}" destId="{FA80383C-E4FE-4FA7-907E-0BA538A58961}" srcOrd="0" destOrd="0" parTransId="{BEB74021-1BC4-4E32-8F68-109B65C7F808}" sibTransId="{EC1C2BA5-424B-400A-8A65-B05719790897}"/>
    <dgm:cxn modelId="{B4F03C75-471D-4142-88EA-4D9E20CD1E56}" srcId="{D03F9EE3-8D95-4B21-B642-BA64D0ECA6AF}" destId="{59F6890A-FC78-4404-B194-9B3EDAB8EC5B}" srcOrd="0" destOrd="0" parTransId="{43398032-C02E-4712-9154-0CD65F910985}" sibTransId="{797A59B2-C0FC-4AB0-8EB9-89E53585F21F}"/>
    <dgm:cxn modelId="{EA5DC790-F776-47A6-998E-B334509820E5}" srcId="{68E252FB-C974-45CB-8C5D-295076FC0F1F}" destId="{6E5A178A-5488-482C-8787-49637C4D856D}" srcOrd="0" destOrd="0" parTransId="{B76E0AF8-03D2-4C19-8312-3ABBB8D77C26}" sibTransId="{92C80AFE-405F-4792-B0AB-731C34A6AE36}"/>
    <dgm:cxn modelId="{F4234997-2519-41E3-9C2D-52B8BB897740}" srcId="{46706205-C57A-46E3-A049-685624323FB7}" destId="{40039539-B2A4-4360-B92D-C9BE58D0A3C7}" srcOrd="1" destOrd="0" parTransId="{A53D8F09-D26C-4318-965E-BD97E7B50313}" sibTransId="{18928E3C-8E15-4ED3-9C9C-244A7129BA81}"/>
    <dgm:cxn modelId="{88C1C6AD-0C0C-5940-AADE-6D5AE105078F}" type="presOf" srcId="{D03F9EE3-8D95-4B21-B642-BA64D0ECA6AF}" destId="{40BA77DE-77FB-8446-9836-6E43B488E453}" srcOrd="0" destOrd="0" presId="urn:microsoft.com/office/officeart/2005/8/layout/vList2"/>
    <dgm:cxn modelId="{8A1581AF-FE6E-024A-A66F-C3B9F339C5B3}" type="presOf" srcId="{6E5A178A-5488-482C-8787-49637C4D856D}" destId="{D49BDDB0-4F2F-6846-AE89-011BA902BA0F}" srcOrd="0" destOrd="0" presId="urn:microsoft.com/office/officeart/2005/8/layout/vList2"/>
    <dgm:cxn modelId="{13E789B1-6ACD-4097-B34E-88B191C9D929}" srcId="{46706205-C57A-46E3-A049-685624323FB7}" destId="{D03F9EE3-8D95-4B21-B642-BA64D0ECA6AF}" srcOrd="0" destOrd="0" parTransId="{EC91657F-EF9A-47D7-843F-AF203518037E}" sibTransId="{F67B6F84-B7DA-4D13-A3A8-64F05434048E}"/>
    <dgm:cxn modelId="{7781FBB3-7F81-FA4C-BCF5-3B6041C7C042}" type="presOf" srcId="{40039539-B2A4-4360-B92D-C9BE58D0A3C7}" destId="{C3351CE4-0B98-5849-A358-7EF0F9EE6CF2}" srcOrd="0" destOrd="0" presId="urn:microsoft.com/office/officeart/2005/8/layout/vList2"/>
    <dgm:cxn modelId="{3EA60CBD-3A37-DD47-A3A4-9DAC1D90A882}" type="presOf" srcId="{68E252FB-C974-45CB-8C5D-295076FC0F1F}" destId="{7D709AD4-2676-2D4C-A4E5-05C3DC8F977F}" srcOrd="0" destOrd="0" presId="urn:microsoft.com/office/officeart/2005/8/layout/vList2"/>
    <dgm:cxn modelId="{2617AEE6-54BC-1743-944C-F5C48EF91EC6}" type="presOf" srcId="{46706205-C57A-46E3-A049-685624323FB7}" destId="{E43FB9E9-0AA8-7B40-B77E-B26D92E343D0}" srcOrd="0" destOrd="0" presId="urn:microsoft.com/office/officeart/2005/8/layout/vList2"/>
    <dgm:cxn modelId="{29C87BF1-107E-494C-B529-962030CF4FD4}" type="presOf" srcId="{FA80383C-E4FE-4FA7-907E-0BA538A58961}" destId="{F4733427-92D8-9C4C-9418-D2D8B2BC7DE5}" srcOrd="0" destOrd="0" presId="urn:microsoft.com/office/officeart/2005/8/layout/vList2"/>
    <dgm:cxn modelId="{33AC7284-495A-EF4D-8F8E-7D538F2B1054}" type="presParOf" srcId="{E43FB9E9-0AA8-7B40-B77E-B26D92E343D0}" destId="{40BA77DE-77FB-8446-9836-6E43B488E453}" srcOrd="0" destOrd="0" presId="urn:microsoft.com/office/officeart/2005/8/layout/vList2"/>
    <dgm:cxn modelId="{9EED8297-32F0-584B-82A6-456E40ABC27D}" type="presParOf" srcId="{E43FB9E9-0AA8-7B40-B77E-B26D92E343D0}" destId="{D10FE3C6-8010-8D4F-BFC5-67C2055403E8}" srcOrd="1" destOrd="0" presId="urn:microsoft.com/office/officeart/2005/8/layout/vList2"/>
    <dgm:cxn modelId="{1847F53F-4BD3-D94A-855A-D8BB6CA511BC}" type="presParOf" srcId="{E43FB9E9-0AA8-7B40-B77E-B26D92E343D0}" destId="{C3351CE4-0B98-5849-A358-7EF0F9EE6CF2}" srcOrd="2" destOrd="0" presId="urn:microsoft.com/office/officeart/2005/8/layout/vList2"/>
    <dgm:cxn modelId="{C5A3DAC3-D6D5-FF4D-9775-43CC67062E64}" type="presParOf" srcId="{E43FB9E9-0AA8-7B40-B77E-B26D92E343D0}" destId="{F4733427-92D8-9C4C-9418-D2D8B2BC7DE5}" srcOrd="3" destOrd="0" presId="urn:microsoft.com/office/officeart/2005/8/layout/vList2"/>
    <dgm:cxn modelId="{3D7C8973-9696-374B-80E2-F3D66EDF869F}" type="presParOf" srcId="{E43FB9E9-0AA8-7B40-B77E-B26D92E343D0}" destId="{7D709AD4-2676-2D4C-A4E5-05C3DC8F977F}" srcOrd="4" destOrd="0" presId="urn:microsoft.com/office/officeart/2005/8/layout/vList2"/>
    <dgm:cxn modelId="{89C8D015-1B29-A847-BBF5-C9ABF3B86DDA}" type="presParOf" srcId="{E43FB9E9-0AA8-7B40-B77E-B26D92E343D0}" destId="{D49BDDB0-4F2F-6846-AE89-011BA902BA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65348-BB79-4A14-9CFB-98F8BA5146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B0A38D-D2BE-450E-9FBB-1315F00905D5}">
      <dgm:prSet custT="1"/>
      <dgm:spPr/>
      <dgm:t>
        <a:bodyPr/>
        <a:lstStyle/>
        <a:p>
          <a:r>
            <a:rPr lang="en-US" sz="1800" dirty="0"/>
            <a:t>Previous summer air temperature</a:t>
          </a:r>
        </a:p>
      </dgm:t>
    </dgm:pt>
    <dgm:pt modelId="{DBE9A420-AD77-4DCD-9D0E-1069DC79E5B3}" type="parTrans" cxnId="{452395D6-9391-4EA2-A4AD-D95961BCB305}">
      <dgm:prSet/>
      <dgm:spPr/>
      <dgm:t>
        <a:bodyPr/>
        <a:lstStyle/>
        <a:p>
          <a:endParaRPr lang="en-US"/>
        </a:p>
      </dgm:t>
    </dgm:pt>
    <dgm:pt modelId="{A7523C4F-0453-4090-B403-1E091129CDB6}" type="sibTrans" cxnId="{452395D6-9391-4EA2-A4AD-D95961BCB305}">
      <dgm:prSet/>
      <dgm:spPr/>
      <dgm:t>
        <a:bodyPr/>
        <a:lstStyle/>
        <a:p>
          <a:endParaRPr lang="en-US"/>
        </a:p>
      </dgm:t>
    </dgm:pt>
    <dgm:pt modelId="{7F881F76-39F7-412F-B220-29714E3DF445}">
      <dgm:prSet custT="1"/>
      <dgm:spPr/>
      <dgm:t>
        <a:bodyPr/>
        <a:lstStyle/>
        <a:p>
          <a:r>
            <a:rPr lang="en-US" sz="1800" dirty="0"/>
            <a:t>Early winter precipitation (Oct-Nov)</a:t>
          </a:r>
        </a:p>
      </dgm:t>
    </dgm:pt>
    <dgm:pt modelId="{CBC97626-A7F4-4479-A20B-030BB759EC56}" type="parTrans" cxnId="{C16B8B8C-9CFC-45FF-8653-C558CE2AC3DC}">
      <dgm:prSet/>
      <dgm:spPr/>
      <dgm:t>
        <a:bodyPr/>
        <a:lstStyle/>
        <a:p>
          <a:endParaRPr lang="en-US"/>
        </a:p>
      </dgm:t>
    </dgm:pt>
    <dgm:pt modelId="{DE17C063-CA8C-4A4C-83FE-063FAD747DA7}" type="sibTrans" cxnId="{C16B8B8C-9CFC-45FF-8653-C558CE2AC3DC}">
      <dgm:prSet/>
      <dgm:spPr/>
      <dgm:t>
        <a:bodyPr/>
        <a:lstStyle/>
        <a:p>
          <a:endParaRPr lang="en-US"/>
        </a:p>
      </dgm:t>
    </dgm:pt>
    <dgm:pt modelId="{B2BDB611-14FD-4888-9A07-953A7A6C27F7}">
      <dgm:prSet custT="1"/>
      <dgm:spPr/>
      <dgm:t>
        <a:bodyPr/>
        <a:lstStyle/>
        <a:p>
          <a:r>
            <a:rPr lang="en-US" sz="1800" dirty="0"/>
            <a:t>Full winter precipitation  (Oct-Mar)</a:t>
          </a:r>
        </a:p>
      </dgm:t>
    </dgm:pt>
    <dgm:pt modelId="{DAB3F3D6-D2E9-415F-B02E-A6A62B720AAF}" type="parTrans" cxnId="{ACF14304-5ECF-4846-A093-0384BA61AB34}">
      <dgm:prSet/>
      <dgm:spPr/>
      <dgm:t>
        <a:bodyPr/>
        <a:lstStyle/>
        <a:p>
          <a:endParaRPr lang="en-US"/>
        </a:p>
      </dgm:t>
    </dgm:pt>
    <dgm:pt modelId="{94B695B7-FFE9-4E23-A778-0597748092D0}" type="sibTrans" cxnId="{ACF14304-5ECF-4846-A093-0384BA61AB34}">
      <dgm:prSet/>
      <dgm:spPr/>
      <dgm:t>
        <a:bodyPr/>
        <a:lstStyle/>
        <a:p>
          <a:endParaRPr lang="en-US"/>
        </a:p>
      </dgm:t>
    </dgm:pt>
    <dgm:pt modelId="{C1CA25C9-E4C9-44FA-A741-2FB444B51569}">
      <dgm:prSet custT="1"/>
      <dgm:spPr/>
      <dgm:t>
        <a:bodyPr/>
        <a:lstStyle/>
        <a:p>
          <a:r>
            <a:rPr lang="en-US" sz="1800" dirty="0"/>
            <a:t>Winter air temperature</a:t>
          </a:r>
        </a:p>
      </dgm:t>
    </dgm:pt>
    <dgm:pt modelId="{B3C9352D-D0DD-4CC1-96B1-E0C1AAA4A4F0}" type="parTrans" cxnId="{A0F793E2-F3DA-47DA-B4E9-CE31ADFCDFD6}">
      <dgm:prSet/>
      <dgm:spPr/>
      <dgm:t>
        <a:bodyPr/>
        <a:lstStyle/>
        <a:p>
          <a:endParaRPr lang="en-US"/>
        </a:p>
      </dgm:t>
    </dgm:pt>
    <dgm:pt modelId="{7D9721F3-5333-4FA9-A994-B512175851F9}" type="sibTrans" cxnId="{A0F793E2-F3DA-47DA-B4E9-CE31ADFCDFD6}">
      <dgm:prSet/>
      <dgm:spPr/>
      <dgm:t>
        <a:bodyPr/>
        <a:lstStyle/>
        <a:p>
          <a:endParaRPr lang="en-US"/>
        </a:p>
      </dgm:t>
    </dgm:pt>
    <dgm:pt modelId="{090D6857-402C-4D33-90E6-3350AADE4066}">
      <dgm:prSet custT="1"/>
      <dgm:spPr/>
      <dgm:t>
        <a:bodyPr/>
        <a:lstStyle/>
        <a:p>
          <a:r>
            <a:rPr lang="en-US" sz="1800" dirty="0"/>
            <a:t>Summer precipitation (Apr-Sept)</a:t>
          </a:r>
        </a:p>
      </dgm:t>
    </dgm:pt>
    <dgm:pt modelId="{C7791A32-B3D3-47BF-89FB-C67827F733B3}" type="parTrans" cxnId="{90BF7979-3461-4417-8F92-DE98E400C918}">
      <dgm:prSet/>
      <dgm:spPr/>
      <dgm:t>
        <a:bodyPr/>
        <a:lstStyle/>
        <a:p>
          <a:endParaRPr lang="en-US"/>
        </a:p>
      </dgm:t>
    </dgm:pt>
    <dgm:pt modelId="{C2901501-95DB-4A2A-B814-6FEDC8EAC033}" type="sibTrans" cxnId="{90BF7979-3461-4417-8F92-DE98E400C918}">
      <dgm:prSet/>
      <dgm:spPr/>
      <dgm:t>
        <a:bodyPr/>
        <a:lstStyle/>
        <a:p>
          <a:endParaRPr lang="en-US"/>
        </a:p>
      </dgm:t>
    </dgm:pt>
    <dgm:pt modelId="{675FBAD2-626C-4E5A-82B2-9267F808CDAD}">
      <dgm:prSet custT="1"/>
      <dgm:spPr/>
      <dgm:t>
        <a:bodyPr/>
        <a:lstStyle/>
        <a:p>
          <a:r>
            <a:rPr lang="en-US" sz="1800" dirty="0"/>
            <a:t>Summer air temperature</a:t>
          </a:r>
        </a:p>
      </dgm:t>
    </dgm:pt>
    <dgm:pt modelId="{6F743682-6BD6-4B7A-AD26-D0F5FCE994CD}" type="parTrans" cxnId="{9C94231A-5C25-43EB-8712-2196F4C640C3}">
      <dgm:prSet/>
      <dgm:spPr/>
      <dgm:t>
        <a:bodyPr/>
        <a:lstStyle/>
        <a:p>
          <a:endParaRPr lang="en-US"/>
        </a:p>
      </dgm:t>
    </dgm:pt>
    <dgm:pt modelId="{89BAD4A5-31D4-420F-85DD-2069D3119933}" type="sibTrans" cxnId="{9C94231A-5C25-43EB-8712-2196F4C640C3}">
      <dgm:prSet/>
      <dgm:spPr/>
      <dgm:t>
        <a:bodyPr/>
        <a:lstStyle/>
        <a:p>
          <a:endParaRPr lang="en-US"/>
        </a:p>
      </dgm:t>
    </dgm:pt>
    <dgm:pt modelId="{BA25E449-A296-44F5-8FF7-4E5F056361E3}">
      <dgm:prSet custT="1"/>
      <dgm:spPr/>
      <dgm:t>
        <a:bodyPr/>
        <a:lstStyle/>
        <a:p>
          <a:r>
            <a:rPr lang="en-US" sz="1800"/>
            <a:t>Latitude</a:t>
          </a:r>
        </a:p>
      </dgm:t>
    </dgm:pt>
    <dgm:pt modelId="{CC5C056D-013A-46F2-910E-FE2A6D6379F3}" type="parTrans" cxnId="{A96B8179-CD8D-4A65-813D-98ECB2CF5446}">
      <dgm:prSet/>
      <dgm:spPr/>
      <dgm:t>
        <a:bodyPr/>
        <a:lstStyle/>
        <a:p>
          <a:endParaRPr lang="en-US"/>
        </a:p>
      </dgm:t>
    </dgm:pt>
    <dgm:pt modelId="{83DA43FD-906E-406E-B63C-BD17CE556387}" type="sibTrans" cxnId="{A96B8179-CD8D-4A65-813D-98ECB2CF5446}">
      <dgm:prSet/>
      <dgm:spPr/>
      <dgm:t>
        <a:bodyPr/>
        <a:lstStyle/>
        <a:p>
          <a:endParaRPr lang="en-US"/>
        </a:p>
      </dgm:t>
    </dgm:pt>
    <dgm:pt modelId="{52931C16-D9D2-4E9E-8669-B44D1362B926}">
      <dgm:prSet custT="1"/>
      <dgm:spPr/>
      <dgm:t>
        <a:bodyPr/>
        <a:lstStyle/>
        <a:p>
          <a:r>
            <a:rPr lang="en-US" sz="1800"/>
            <a:t>Longitude</a:t>
          </a:r>
        </a:p>
      </dgm:t>
    </dgm:pt>
    <dgm:pt modelId="{98AFD04D-C242-4F31-BBCA-2B6F5ACA3270}" type="parTrans" cxnId="{43EA4F13-57D8-4D73-B4E2-611ECDA7794C}">
      <dgm:prSet/>
      <dgm:spPr/>
      <dgm:t>
        <a:bodyPr/>
        <a:lstStyle/>
        <a:p>
          <a:endParaRPr lang="en-US"/>
        </a:p>
      </dgm:t>
    </dgm:pt>
    <dgm:pt modelId="{C5FFE9C9-AE7A-4252-A2C3-5600BC530558}" type="sibTrans" cxnId="{43EA4F13-57D8-4D73-B4E2-611ECDA7794C}">
      <dgm:prSet/>
      <dgm:spPr/>
      <dgm:t>
        <a:bodyPr/>
        <a:lstStyle/>
        <a:p>
          <a:endParaRPr lang="en-US"/>
        </a:p>
      </dgm:t>
    </dgm:pt>
    <dgm:pt modelId="{320F043D-9FC5-444F-A25E-59A4D55D668F}">
      <dgm:prSet custT="1"/>
      <dgm:spPr/>
      <dgm:t>
        <a:bodyPr/>
        <a:lstStyle/>
        <a:p>
          <a:r>
            <a:rPr lang="en-US" sz="1800"/>
            <a:t>Elevation</a:t>
          </a:r>
        </a:p>
      </dgm:t>
    </dgm:pt>
    <dgm:pt modelId="{19EEB483-4BD0-4A42-BC7E-194A234245FA}" type="parTrans" cxnId="{84F3E795-9F73-4E1C-B8E8-BBB676F97EA0}">
      <dgm:prSet/>
      <dgm:spPr/>
      <dgm:t>
        <a:bodyPr/>
        <a:lstStyle/>
        <a:p>
          <a:endParaRPr lang="en-US"/>
        </a:p>
      </dgm:t>
    </dgm:pt>
    <dgm:pt modelId="{6C3BF29B-E5D9-4F1C-9F14-B30F069DB3B5}" type="sibTrans" cxnId="{84F3E795-9F73-4E1C-B8E8-BBB676F97EA0}">
      <dgm:prSet/>
      <dgm:spPr/>
      <dgm:t>
        <a:bodyPr/>
        <a:lstStyle/>
        <a:p>
          <a:endParaRPr lang="en-US"/>
        </a:p>
      </dgm:t>
    </dgm:pt>
    <dgm:pt modelId="{5220434E-BC6E-43B2-BB86-AC30EC2FDB00}">
      <dgm:prSet custT="1"/>
      <dgm:spPr/>
      <dgm:t>
        <a:bodyPr/>
        <a:lstStyle/>
        <a:p>
          <a:r>
            <a:rPr lang="en-US" sz="1800"/>
            <a:t>Slope</a:t>
          </a:r>
        </a:p>
      </dgm:t>
    </dgm:pt>
    <dgm:pt modelId="{DD7A4A9A-21E7-4021-83A5-DBACBF02AE07}" type="parTrans" cxnId="{38B66F72-266A-4441-8B4F-C2EB83EAA55A}">
      <dgm:prSet/>
      <dgm:spPr/>
      <dgm:t>
        <a:bodyPr/>
        <a:lstStyle/>
        <a:p>
          <a:endParaRPr lang="en-US"/>
        </a:p>
      </dgm:t>
    </dgm:pt>
    <dgm:pt modelId="{881CFE7A-865F-4DC6-BF7E-113FFFE13BC9}" type="sibTrans" cxnId="{38B66F72-266A-4441-8B4F-C2EB83EAA55A}">
      <dgm:prSet/>
      <dgm:spPr/>
      <dgm:t>
        <a:bodyPr/>
        <a:lstStyle/>
        <a:p>
          <a:endParaRPr lang="en-US"/>
        </a:p>
      </dgm:t>
    </dgm:pt>
    <dgm:pt modelId="{DBDF1BB9-78C7-479D-A478-7E64A0C9E69C}">
      <dgm:prSet custT="1"/>
      <dgm:spPr/>
      <dgm:t>
        <a:bodyPr/>
        <a:lstStyle/>
        <a:p>
          <a:r>
            <a:rPr lang="en-US" sz="1800"/>
            <a:t>Aspect</a:t>
          </a:r>
        </a:p>
      </dgm:t>
    </dgm:pt>
    <dgm:pt modelId="{4D213A6F-0893-46D6-8D7B-5B528E1C2E71}" type="parTrans" cxnId="{D0841F37-4BB2-416C-BDFF-1B22297705EA}">
      <dgm:prSet/>
      <dgm:spPr/>
      <dgm:t>
        <a:bodyPr/>
        <a:lstStyle/>
        <a:p>
          <a:endParaRPr lang="en-US"/>
        </a:p>
      </dgm:t>
    </dgm:pt>
    <dgm:pt modelId="{095CCFE6-02EA-4A01-9834-1BC3651CD8F3}" type="sibTrans" cxnId="{D0841F37-4BB2-416C-BDFF-1B22297705EA}">
      <dgm:prSet/>
      <dgm:spPr/>
      <dgm:t>
        <a:bodyPr/>
        <a:lstStyle/>
        <a:p>
          <a:endParaRPr lang="en-US"/>
        </a:p>
      </dgm:t>
    </dgm:pt>
    <dgm:pt modelId="{C27A1BCC-C12B-574A-931B-4ECFB9803191}" type="pres">
      <dgm:prSet presAssocID="{62965348-BB79-4A14-9CFB-98F8BA51464F}" presName="linear" presStyleCnt="0">
        <dgm:presLayoutVars>
          <dgm:animLvl val="lvl"/>
          <dgm:resizeHandles val="exact"/>
        </dgm:presLayoutVars>
      </dgm:prSet>
      <dgm:spPr/>
    </dgm:pt>
    <dgm:pt modelId="{6722B72D-6306-1B43-A38D-4259B25D7893}" type="pres">
      <dgm:prSet presAssocID="{1EB0A38D-D2BE-450E-9FBB-1315F00905D5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6A1E6638-8050-0C45-99CE-A4D9F391153B}" type="pres">
      <dgm:prSet presAssocID="{A7523C4F-0453-4090-B403-1E091129CDB6}" presName="spacer" presStyleCnt="0"/>
      <dgm:spPr/>
    </dgm:pt>
    <dgm:pt modelId="{A8C74F16-3281-1143-9823-377C9632A1DF}" type="pres">
      <dgm:prSet presAssocID="{7F881F76-39F7-412F-B220-29714E3DF445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86F253B-E1D7-434C-9107-F4CFB0FE7BC1}" type="pres">
      <dgm:prSet presAssocID="{DE17C063-CA8C-4A4C-83FE-063FAD747DA7}" presName="spacer" presStyleCnt="0"/>
      <dgm:spPr/>
    </dgm:pt>
    <dgm:pt modelId="{A52E6EA3-92F2-6244-BE60-9B45A3E790E2}" type="pres">
      <dgm:prSet presAssocID="{B2BDB611-14FD-4888-9A07-953A7A6C27F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8F397D6-921B-0240-B1CB-61E3F8858A73}" type="pres">
      <dgm:prSet presAssocID="{94B695B7-FFE9-4E23-A778-0597748092D0}" presName="spacer" presStyleCnt="0"/>
      <dgm:spPr/>
    </dgm:pt>
    <dgm:pt modelId="{1CE88229-338C-5F4C-9CBE-A7B6CF29BF2A}" type="pres">
      <dgm:prSet presAssocID="{C1CA25C9-E4C9-44FA-A741-2FB444B51569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E960CB0-C7AB-7949-899A-5739E5C3E9D3}" type="pres">
      <dgm:prSet presAssocID="{7D9721F3-5333-4FA9-A994-B512175851F9}" presName="spacer" presStyleCnt="0"/>
      <dgm:spPr/>
    </dgm:pt>
    <dgm:pt modelId="{1DA9BCEE-0594-C746-8C6F-7D493BAAB880}" type="pres">
      <dgm:prSet presAssocID="{090D6857-402C-4D33-90E6-3350AADE4066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552BF536-61A9-944B-8079-053E205FBD25}" type="pres">
      <dgm:prSet presAssocID="{C2901501-95DB-4A2A-B814-6FEDC8EAC033}" presName="spacer" presStyleCnt="0"/>
      <dgm:spPr/>
    </dgm:pt>
    <dgm:pt modelId="{905317C9-63B2-7B4D-B993-39716040BA9E}" type="pres">
      <dgm:prSet presAssocID="{675FBAD2-626C-4E5A-82B2-9267F808CDA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752B87AF-F561-4E44-88C7-06333A2E3A42}" type="pres">
      <dgm:prSet presAssocID="{89BAD4A5-31D4-420F-85DD-2069D3119933}" presName="spacer" presStyleCnt="0"/>
      <dgm:spPr/>
    </dgm:pt>
    <dgm:pt modelId="{4EEEF073-826E-8D4D-A075-38F1834A8038}" type="pres">
      <dgm:prSet presAssocID="{BA25E449-A296-44F5-8FF7-4E5F056361E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5686E54-0D80-1745-BC8F-FE4187AC813A}" type="pres">
      <dgm:prSet presAssocID="{83DA43FD-906E-406E-B63C-BD17CE556387}" presName="spacer" presStyleCnt="0"/>
      <dgm:spPr/>
    </dgm:pt>
    <dgm:pt modelId="{7A348671-D4F8-264E-9D33-747A87384AE2}" type="pres">
      <dgm:prSet presAssocID="{52931C16-D9D2-4E9E-8669-B44D1362B926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48E390C-ED97-614F-B4DA-53B8220A4819}" type="pres">
      <dgm:prSet presAssocID="{C5FFE9C9-AE7A-4252-A2C3-5600BC530558}" presName="spacer" presStyleCnt="0"/>
      <dgm:spPr/>
    </dgm:pt>
    <dgm:pt modelId="{D9BABD9D-B49A-664D-859A-CABBF2A61DE4}" type="pres">
      <dgm:prSet presAssocID="{320F043D-9FC5-444F-A25E-59A4D55D668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A002903D-551C-B04A-8112-15F406BB9A3D}" type="pres">
      <dgm:prSet presAssocID="{6C3BF29B-E5D9-4F1C-9F14-B30F069DB3B5}" presName="spacer" presStyleCnt="0"/>
      <dgm:spPr/>
    </dgm:pt>
    <dgm:pt modelId="{8136263E-9194-774D-A3CA-CFF61B021DCD}" type="pres">
      <dgm:prSet presAssocID="{5220434E-BC6E-43B2-BB86-AC30EC2FDB0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9BF4328A-2BBA-3E47-9C30-C6DC514CD72A}" type="pres">
      <dgm:prSet presAssocID="{881CFE7A-865F-4DC6-BF7E-113FFFE13BC9}" presName="spacer" presStyleCnt="0"/>
      <dgm:spPr/>
    </dgm:pt>
    <dgm:pt modelId="{389B5E3F-D0CB-A348-AFCD-5316F1949FD4}" type="pres">
      <dgm:prSet presAssocID="{DBDF1BB9-78C7-479D-A478-7E64A0C9E69C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ACF14304-5ECF-4846-A093-0384BA61AB34}" srcId="{62965348-BB79-4A14-9CFB-98F8BA51464F}" destId="{B2BDB611-14FD-4888-9A07-953A7A6C27F7}" srcOrd="2" destOrd="0" parTransId="{DAB3F3D6-D2E9-415F-B02E-A6A62B720AAF}" sibTransId="{94B695B7-FFE9-4E23-A778-0597748092D0}"/>
    <dgm:cxn modelId="{43EA4F13-57D8-4D73-B4E2-611ECDA7794C}" srcId="{62965348-BB79-4A14-9CFB-98F8BA51464F}" destId="{52931C16-D9D2-4E9E-8669-B44D1362B926}" srcOrd="7" destOrd="0" parTransId="{98AFD04D-C242-4F31-BBCA-2B6F5ACA3270}" sibTransId="{C5FFE9C9-AE7A-4252-A2C3-5600BC530558}"/>
    <dgm:cxn modelId="{65596219-0AD4-184A-8A1C-43020E4F8C74}" type="presOf" srcId="{52931C16-D9D2-4E9E-8669-B44D1362B926}" destId="{7A348671-D4F8-264E-9D33-747A87384AE2}" srcOrd="0" destOrd="0" presId="urn:microsoft.com/office/officeart/2005/8/layout/vList2"/>
    <dgm:cxn modelId="{9C94231A-5C25-43EB-8712-2196F4C640C3}" srcId="{62965348-BB79-4A14-9CFB-98F8BA51464F}" destId="{675FBAD2-626C-4E5A-82B2-9267F808CDAD}" srcOrd="5" destOrd="0" parTransId="{6F743682-6BD6-4B7A-AD26-D0F5FCE994CD}" sibTransId="{89BAD4A5-31D4-420F-85DD-2069D3119933}"/>
    <dgm:cxn modelId="{6263442F-84FD-7247-8EDE-597EBC335A7C}" type="presOf" srcId="{DBDF1BB9-78C7-479D-A478-7E64A0C9E69C}" destId="{389B5E3F-D0CB-A348-AFCD-5316F1949FD4}" srcOrd="0" destOrd="0" presId="urn:microsoft.com/office/officeart/2005/8/layout/vList2"/>
    <dgm:cxn modelId="{D0841F37-4BB2-416C-BDFF-1B22297705EA}" srcId="{62965348-BB79-4A14-9CFB-98F8BA51464F}" destId="{DBDF1BB9-78C7-479D-A478-7E64A0C9E69C}" srcOrd="10" destOrd="0" parTransId="{4D213A6F-0893-46D6-8D7B-5B528E1C2E71}" sibTransId="{095CCFE6-02EA-4A01-9834-1BC3651CD8F3}"/>
    <dgm:cxn modelId="{1747F739-FDB4-A647-ABE0-B82E2D803C4C}" type="presOf" srcId="{7F881F76-39F7-412F-B220-29714E3DF445}" destId="{A8C74F16-3281-1143-9823-377C9632A1DF}" srcOrd="0" destOrd="0" presId="urn:microsoft.com/office/officeart/2005/8/layout/vList2"/>
    <dgm:cxn modelId="{2F85CC49-7A6F-3543-B360-8B7D852F47F7}" type="presOf" srcId="{BA25E449-A296-44F5-8FF7-4E5F056361E3}" destId="{4EEEF073-826E-8D4D-A075-38F1834A8038}" srcOrd="0" destOrd="0" presId="urn:microsoft.com/office/officeart/2005/8/layout/vList2"/>
    <dgm:cxn modelId="{83D20C54-0B56-2B4F-B062-8044ED0A1EDA}" type="presOf" srcId="{5220434E-BC6E-43B2-BB86-AC30EC2FDB00}" destId="{8136263E-9194-774D-A3CA-CFF61B021DCD}" srcOrd="0" destOrd="0" presId="urn:microsoft.com/office/officeart/2005/8/layout/vList2"/>
    <dgm:cxn modelId="{7E8C856F-C70B-2541-9C2F-122B32D7F72F}" type="presOf" srcId="{090D6857-402C-4D33-90E6-3350AADE4066}" destId="{1DA9BCEE-0594-C746-8C6F-7D493BAAB880}" srcOrd="0" destOrd="0" presId="urn:microsoft.com/office/officeart/2005/8/layout/vList2"/>
    <dgm:cxn modelId="{38B66F72-266A-4441-8B4F-C2EB83EAA55A}" srcId="{62965348-BB79-4A14-9CFB-98F8BA51464F}" destId="{5220434E-BC6E-43B2-BB86-AC30EC2FDB00}" srcOrd="9" destOrd="0" parTransId="{DD7A4A9A-21E7-4021-83A5-DBACBF02AE07}" sibTransId="{881CFE7A-865F-4DC6-BF7E-113FFFE13BC9}"/>
    <dgm:cxn modelId="{868A0875-8988-2041-B824-5F1E035C5DB3}" type="presOf" srcId="{675FBAD2-626C-4E5A-82B2-9267F808CDAD}" destId="{905317C9-63B2-7B4D-B993-39716040BA9E}" srcOrd="0" destOrd="0" presId="urn:microsoft.com/office/officeart/2005/8/layout/vList2"/>
    <dgm:cxn modelId="{90BF7979-3461-4417-8F92-DE98E400C918}" srcId="{62965348-BB79-4A14-9CFB-98F8BA51464F}" destId="{090D6857-402C-4D33-90E6-3350AADE4066}" srcOrd="4" destOrd="0" parTransId="{C7791A32-B3D3-47BF-89FB-C67827F733B3}" sibTransId="{C2901501-95DB-4A2A-B814-6FEDC8EAC033}"/>
    <dgm:cxn modelId="{A96B8179-CD8D-4A65-813D-98ECB2CF5446}" srcId="{62965348-BB79-4A14-9CFB-98F8BA51464F}" destId="{BA25E449-A296-44F5-8FF7-4E5F056361E3}" srcOrd="6" destOrd="0" parTransId="{CC5C056D-013A-46F2-910E-FE2A6D6379F3}" sibTransId="{83DA43FD-906E-406E-B63C-BD17CE556387}"/>
    <dgm:cxn modelId="{EB738B84-3DB8-E645-8E18-EA477B84DF26}" type="presOf" srcId="{B2BDB611-14FD-4888-9A07-953A7A6C27F7}" destId="{A52E6EA3-92F2-6244-BE60-9B45A3E790E2}" srcOrd="0" destOrd="0" presId="urn:microsoft.com/office/officeart/2005/8/layout/vList2"/>
    <dgm:cxn modelId="{C16B8B8C-9CFC-45FF-8653-C558CE2AC3DC}" srcId="{62965348-BB79-4A14-9CFB-98F8BA51464F}" destId="{7F881F76-39F7-412F-B220-29714E3DF445}" srcOrd="1" destOrd="0" parTransId="{CBC97626-A7F4-4479-A20B-030BB759EC56}" sibTransId="{DE17C063-CA8C-4A4C-83FE-063FAD747DA7}"/>
    <dgm:cxn modelId="{D49E4592-52B2-B345-89A0-F753BDCB1CC2}" type="presOf" srcId="{320F043D-9FC5-444F-A25E-59A4D55D668F}" destId="{D9BABD9D-B49A-664D-859A-CABBF2A61DE4}" srcOrd="0" destOrd="0" presId="urn:microsoft.com/office/officeart/2005/8/layout/vList2"/>
    <dgm:cxn modelId="{84F3E795-9F73-4E1C-B8E8-BBB676F97EA0}" srcId="{62965348-BB79-4A14-9CFB-98F8BA51464F}" destId="{320F043D-9FC5-444F-A25E-59A4D55D668F}" srcOrd="8" destOrd="0" parTransId="{19EEB483-4BD0-4A42-BC7E-194A234245FA}" sibTransId="{6C3BF29B-E5D9-4F1C-9F14-B30F069DB3B5}"/>
    <dgm:cxn modelId="{19235BB7-8D8F-084A-A96E-16D027681901}" type="presOf" srcId="{1EB0A38D-D2BE-450E-9FBB-1315F00905D5}" destId="{6722B72D-6306-1B43-A38D-4259B25D7893}" srcOrd="0" destOrd="0" presId="urn:microsoft.com/office/officeart/2005/8/layout/vList2"/>
    <dgm:cxn modelId="{30C4D8C0-C90F-BA44-A3FE-15B9A79F8753}" type="presOf" srcId="{C1CA25C9-E4C9-44FA-A741-2FB444B51569}" destId="{1CE88229-338C-5F4C-9CBE-A7B6CF29BF2A}" srcOrd="0" destOrd="0" presId="urn:microsoft.com/office/officeart/2005/8/layout/vList2"/>
    <dgm:cxn modelId="{6168A8D2-8487-4543-88E4-966E03A24CDE}" type="presOf" srcId="{62965348-BB79-4A14-9CFB-98F8BA51464F}" destId="{C27A1BCC-C12B-574A-931B-4ECFB9803191}" srcOrd="0" destOrd="0" presId="urn:microsoft.com/office/officeart/2005/8/layout/vList2"/>
    <dgm:cxn modelId="{452395D6-9391-4EA2-A4AD-D95961BCB305}" srcId="{62965348-BB79-4A14-9CFB-98F8BA51464F}" destId="{1EB0A38D-D2BE-450E-9FBB-1315F00905D5}" srcOrd="0" destOrd="0" parTransId="{DBE9A420-AD77-4DCD-9D0E-1069DC79E5B3}" sibTransId="{A7523C4F-0453-4090-B403-1E091129CDB6}"/>
    <dgm:cxn modelId="{A0F793E2-F3DA-47DA-B4E9-CE31ADFCDFD6}" srcId="{62965348-BB79-4A14-9CFB-98F8BA51464F}" destId="{C1CA25C9-E4C9-44FA-A741-2FB444B51569}" srcOrd="3" destOrd="0" parTransId="{B3C9352D-D0DD-4CC1-96B1-E0C1AAA4A4F0}" sibTransId="{7D9721F3-5333-4FA9-A994-B512175851F9}"/>
    <dgm:cxn modelId="{35BA7B5D-EDF4-DF4C-ADF6-FB0B396B4F0B}" type="presParOf" srcId="{C27A1BCC-C12B-574A-931B-4ECFB9803191}" destId="{6722B72D-6306-1B43-A38D-4259B25D7893}" srcOrd="0" destOrd="0" presId="urn:microsoft.com/office/officeart/2005/8/layout/vList2"/>
    <dgm:cxn modelId="{D7623B4D-5CDB-E844-8F9A-AA525651BC96}" type="presParOf" srcId="{C27A1BCC-C12B-574A-931B-4ECFB9803191}" destId="{6A1E6638-8050-0C45-99CE-A4D9F391153B}" srcOrd="1" destOrd="0" presId="urn:microsoft.com/office/officeart/2005/8/layout/vList2"/>
    <dgm:cxn modelId="{F037B9E2-2492-BB4C-82F8-342D9C288BE1}" type="presParOf" srcId="{C27A1BCC-C12B-574A-931B-4ECFB9803191}" destId="{A8C74F16-3281-1143-9823-377C9632A1DF}" srcOrd="2" destOrd="0" presId="urn:microsoft.com/office/officeart/2005/8/layout/vList2"/>
    <dgm:cxn modelId="{980227B1-6258-EA4A-8983-5FBA42D3A3AA}" type="presParOf" srcId="{C27A1BCC-C12B-574A-931B-4ECFB9803191}" destId="{786F253B-E1D7-434C-9107-F4CFB0FE7BC1}" srcOrd="3" destOrd="0" presId="urn:microsoft.com/office/officeart/2005/8/layout/vList2"/>
    <dgm:cxn modelId="{312F19B3-F35D-7B48-9DB2-AD955AE638DD}" type="presParOf" srcId="{C27A1BCC-C12B-574A-931B-4ECFB9803191}" destId="{A52E6EA3-92F2-6244-BE60-9B45A3E790E2}" srcOrd="4" destOrd="0" presId="urn:microsoft.com/office/officeart/2005/8/layout/vList2"/>
    <dgm:cxn modelId="{6363A93F-0BE9-934E-B734-DF5157BA0114}" type="presParOf" srcId="{C27A1BCC-C12B-574A-931B-4ECFB9803191}" destId="{E8F397D6-921B-0240-B1CB-61E3F8858A73}" srcOrd="5" destOrd="0" presId="urn:microsoft.com/office/officeart/2005/8/layout/vList2"/>
    <dgm:cxn modelId="{A2BE7E37-DCAE-9044-8AC3-2FCC2AA5397F}" type="presParOf" srcId="{C27A1BCC-C12B-574A-931B-4ECFB9803191}" destId="{1CE88229-338C-5F4C-9CBE-A7B6CF29BF2A}" srcOrd="6" destOrd="0" presId="urn:microsoft.com/office/officeart/2005/8/layout/vList2"/>
    <dgm:cxn modelId="{8552FB87-FDBA-0C4C-A1AD-835D48A4CDC8}" type="presParOf" srcId="{C27A1BCC-C12B-574A-931B-4ECFB9803191}" destId="{AE960CB0-C7AB-7949-899A-5739E5C3E9D3}" srcOrd="7" destOrd="0" presId="urn:microsoft.com/office/officeart/2005/8/layout/vList2"/>
    <dgm:cxn modelId="{ED250C0B-3F87-AE4E-8471-B5D10AE795BD}" type="presParOf" srcId="{C27A1BCC-C12B-574A-931B-4ECFB9803191}" destId="{1DA9BCEE-0594-C746-8C6F-7D493BAAB880}" srcOrd="8" destOrd="0" presId="urn:microsoft.com/office/officeart/2005/8/layout/vList2"/>
    <dgm:cxn modelId="{5F76C7C9-AFC4-9B4F-BC9F-0E4E179828C0}" type="presParOf" srcId="{C27A1BCC-C12B-574A-931B-4ECFB9803191}" destId="{552BF536-61A9-944B-8079-053E205FBD25}" srcOrd="9" destOrd="0" presId="urn:microsoft.com/office/officeart/2005/8/layout/vList2"/>
    <dgm:cxn modelId="{8E9DE9F1-CEAC-7D45-AB35-DAFD827C6CC1}" type="presParOf" srcId="{C27A1BCC-C12B-574A-931B-4ECFB9803191}" destId="{905317C9-63B2-7B4D-B993-39716040BA9E}" srcOrd="10" destOrd="0" presId="urn:microsoft.com/office/officeart/2005/8/layout/vList2"/>
    <dgm:cxn modelId="{2D3322C3-2A81-3A49-A535-1B1BFF5F3283}" type="presParOf" srcId="{C27A1BCC-C12B-574A-931B-4ECFB9803191}" destId="{752B87AF-F561-4E44-88C7-06333A2E3A42}" srcOrd="11" destOrd="0" presId="urn:microsoft.com/office/officeart/2005/8/layout/vList2"/>
    <dgm:cxn modelId="{90398964-9F43-3D4E-808E-F5AE6E8EA5AB}" type="presParOf" srcId="{C27A1BCC-C12B-574A-931B-4ECFB9803191}" destId="{4EEEF073-826E-8D4D-A075-38F1834A8038}" srcOrd="12" destOrd="0" presId="urn:microsoft.com/office/officeart/2005/8/layout/vList2"/>
    <dgm:cxn modelId="{514A4888-3237-FA4F-B36A-CDB1C3201B27}" type="presParOf" srcId="{C27A1BCC-C12B-574A-931B-4ECFB9803191}" destId="{05686E54-0D80-1745-BC8F-FE4187AC813A}" srcOrd="13" destOrd="0" presId="urn:microsoft.com/office/officeart/2005/8/layout/vList2"/>
    <dgm:cxn modelId="{4E7288CD-BCE5-4D4C-9C64-86792CECE9AC}" type="presParOf" srcId="{C27A1BCC-C12B-574A-931B-4ECFB9803191}" destId="{7A348671-D4F8-264E-9D33-747A87384AE2}" srcOrd="14" destOrd="0" presId="urn:microsoft.com/office/officeart/2005/8/layout/vList2"/>
    <dgm:cxn modelId="{54A44E05-FAEA-D54F-AE24-4FAD1E678B89}" type="presParOf" srcId="{C27A1BCC-C12B-574A-931B-4ECFB9803191}" destId="{748E390C-ED97-614F-B4DA-53B8220A4819}" srcOrd="15" destOrd="0" presId="urn:microsoft.com/office/officeart/2005/8/layout/vList2"/>
    <dgm:cxn modelId="{844E356F-3142-CD47-BA2A-1A385C4B4AC3}" type="presParOf" srcId="{C27A1BCC-C12B-574A-931B-4ECFB9803191}" destId="{D9BABD9D-B49A-664D-859A-CABBF2A61DE4}" srcOrd="16" destOrd="0" presId="urn:microsoft.com/office/officeart/2005/8/layout/vList2"/>
    <dgm:cxn modelId="{6FBC86ED-D1EC-2140-AC97-AFE972463A8D}" type="presParOf" srcId="{C27A1BCC-C12B-574A-931B-4ECFB9803191}" destId="{A002903D-551C-B04A-8112-15F406BB9A3D}" srcOrd="17" destOrd="0" presId="urn:microsoft.com/office/officeart/2005/8/layout/vList2"/>
    <dgm:cxn modelId="{1497798D-7645-5149-A585-562B77D376B6}" type="presParOf" srcId="{C27A1BCC-C12B-574A-931B-4ECFB9803191}" destId="{8136263E-9194-774D-A3CA-CFF61B021DCD}" srcOrd="18" destOrd="0" presId="urn:microsoft.com/office/officeart/2005/8/layout/vList2"/>
    <dgm:cxn modelId="{E744B12C-F26D-C248-ACF3-A178751E0D1E}" type="presParOf" srcId="{C27A1BCC-C12B-574A-931B-4ECFB9803191}" destId="{9BF4328A-2BBA-3E47-9C30-C6DC514CD72A}" srcOrd="19" destOrd="0" presId="urn:microsoft.com/office/officeart/2005/8/layout/vList2"/>
    <dgm:cxn modelId="{C5AE44D4-4A6C-5547-B040-07B97DFFF6CE}" type="presParOf" srcId="{C27A1BCC-C12B-574A-931B-4ECFB9803191}" destId="{389B5E3F-D0CB-A348-AFCD-5316F1949F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A17E40-707D-4BFC-B1CA-FC23F3D962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C71416-D042-4514-92A0-8F810B6D4996}">
      <dgm:prSet custT="1"/>
      <dgm:spPr/>
      <dgm:t>
        <a:bodyPr/>
        <a:lstStyle/>
        <a:p>
          <a:r>
            <a:rPr lang="en-US" sz="1800" dirty="0"/>
            <a:t>Winter temperature: 3.616%</a:t>
          </a:r>
        </a:p>
      </dgm:t>
    </dgm:pt>
    <dgm:pt modelId="{C4A8C0D8-7222-4CEA-A12A-AF9C424C76C8}" type="parTrans" cxnId="{1722E72A-92AA-40AC-844D-BA9B433F9F5A}">
      <dgm:prSet/>
      <dgm:spPr/>
      <dgm:t>
        <a:bodyPr/>
        <a:lstStyle/>
        <a:p>
          <a:endParaRPr lang="en-US"/>
        </a:p>
      </dgm:t>
    </dgm:pt>
    <dgm:pt modelId="{343AF9E4-533C-44F7-89BB-864DA079F0F4}" type="sibTrans" cxnId="{1722E72A-92AA-40AC-844D-BA9B433F9F5A}">
      <dgm:prSet/>
      <dgm:spPr/>
      <dgm:t>
        <a:bodyPr/>
        <a:lstStyle/>
        <a:p>
          <a:endParaRPr lang="en-US"/>
        </a:p>
      </dgm:t>
    </dgm:pt>
    <dgm:pt modelId="{AB92AE79-6DAD-44F9-A25D-506008CBE46D}">
      <dgm:prSet custT="1"/>
      <dgm:spPr/>
      <dgm:t>
        <a:bodyPr/>
        <a:lstStyle/>
        <a:p>
          <a:r>
            <a:rPr lang="en-US" sz="1800" dirty="0"/>
            <a:t>First summer temperature: 4.563%</a:t>
          </a:r>
        </a:p>
      </dgm:t>
    </dgm:pt>
    <dgm:pt modelId="{5ACF578A-406E-4E40-9BE8-CBDE7388F200}" type="parTrans" cxnId="{DA422D46-0F87-4645-913F-FE1D9F2D6F8F}">
      <dgm:prSet/>
      <dgm:spPr/>
      <dgm:t>
        <a:bodyPr/>
        <a:lstStyle/>
        <a:p>
          <a:endParaRPr lang="en-US"/>
        </a:p>
      </dgm:t>
    </dgm:pt>
    <dgm:pt modelId="{E544CD62-7D6C-4319-9BB7-A30565FA6DC5}" type="sibTrans" cxnId="{DA422D46-0F87-4645-913F-FE1D9F2D6F8F}">
      <dgm:prSet/>
      <dgm:spPr/>
      <dgm:t>
        <a:bodyPr/>
        <a:lstStyle/>
        <a:p>
          <a:endParaRPr lang="en-US"/>
        </a:p>
      </dgm:t>
    </dgm:pt>
    <dgm:pt modelId="{B45F36DE-99EA-4A4B-98A5-60E482947A6A}">
      <dgm:prSet custT="1"/>
      <dgm:spPr/>
      <dgm:t>
        <a:bodyPr/>
        <a:lstStyle/>
        <a:p>
          <a:r>
            <a:rPr lang="en-US" sz="1800" dirty="0"/>
            <a:t>Second summer temperature: 10.249%</a:t>
          </a:r>
        </a:p>
      </dgm:t>
    </dgm:pt>
    <dgm:pt modelId="{77A74BF6-AC3A-4E4A-A517-C41425D9F3AF}" type="parTrans" cxnId="{F9FABBFF-B9AE-4AE4-A7DB-D1E6670095CA}">
      <dgm:prSet/>
      <dgm:spPr/>
      <dgm:t>
        <a:bodyPr/>
        <a:lstStyle/>
        <a:p>
          <a:endParaRPr lang="en-US"/>
        </a:p>
      </dgm:t>
    </dgm:pt>
    <dgm:pt modelId="{440F95F7-C963-4BCC-9FA1-BA7ADED0E94A}" type="sibTrans" cxnId="{F9FABBFF-B9AE-4AE4-A7DB-D1E6670095CA}">
      <dgm:prSet/>
      <dgm:spPr/>
      <dgm:t>
        <a:bodyPr/>
        <a:lstStyle/>
        <a:p>
          <a:endParaRPr lang="en-US"/>
        </a:p>
      </dgm:t>
    </dgm:pt>
    <dgm:pt modelId="{59EDCBA8-0E05-4885-84BE-F49F4378047E}">
      <dgm:prSet custT="1"/>
      <dgm:spPr/>
      <dgm:t>
        <a:bodyPr/>
        <a:lstStyle/>
        <a:p>
          <a:r>
            <a:rPr lang="en-US" sz="1800" dirty="0"/>
            <a:t>Early winter precipitation: 3.314%</a:t>
          </a:r>
        </a:p>
      </dgm:t>
    </dgm:pt>
    <dgm:pt modelId="{3027315C-24BC-4693-B850-7E2B7F18F3F9}" type="parTrans" cxnId="{402610AB-D108-41EB-A859-48FFD09FE841}">
      <dgm:prSet/>
      <dgm:spPr/>
      <dgm:t>
        <a:bodyPr/>
        <a:lstStyle/>
        <a:p>
          <a:endParaRPr lang="en-US"/>
        </a:p>
      </dgm:t>
    </dgm:pt>
    <dgm:pt modelId="{F0B25CF5-3B20-483D-BE06-000CCF824EBA}" type="sibTrans" cxnId="{402610AB-D108-41EB-A859-48FFD09FE841}">
      <dgm:prSet/>
      <dgm:spPr/>
      <dgm:t>
        <a:bodyPr/>
        <a:lstStyle/>
        <a:p>
          <a:endParaRPr lang="en-US"/>
        </a:p>
      </dgm:t>
    </dgm:pt>
    <dgm:pt modelId="{8BA5D38A-A868-4A58-BEA5-5CE655980641}">
      <dgm:prSet custT="1"/>
      <dgm:spPr/>
      <dgm:t>
        <a:bodyPr/>
        <a:lstStyle/>
        <a:p>
          <a:r>
            <a:rPr lang="en-US" sz="1800" dirty="0"/>
            <a:t>Total winter precipitation: 45.813%</a:t>
          </a:r>
        </a:p>
      </dgm:t>
    </dgm:pt>
    <dgm:pt modelId="{D75F697A-1B4E-4806-BBAC-07CFDB915A67}" type="parTrans" cxnId="{F9BE6050-4D3A-483B-A64E-9896B2CD6455}">
      <dgm:prSet/>
      <dgm:spPr/>
      <dgm:t>
        <a:bodyPr/>
        <a:lstStyle/>
        <a:p>
          <a:endParaRPr lang="en-US"/>
        </a:p>
      </dgm:t>
    </dgm:pt>
    <dgm:pt modelId="{04161527-B462-4BCC-B451-81D919DE1ABC}" type="sibTrans" cxnId="{F9BE6050-4D3A-483B-A64E-9896B2CD6455}">
      <dgm:prSet/>
      <dgm:spPr/>
      <dgm:t>
        <a:bodyPr/>
        <a:lstStyle/>
        <a:p>
          <a:endParaRPr lang="en-US"/>
        </a:p>
      </dgm:t>
    </dgm:pt>
    <dgm:pt modelId="{9613E9B8-0C3B-43A0-9382-BD268925C7AB}">
      <dgm:prSet custT="1"/>
      <dgm:spPr/>
      <dgm:t>
        <a:bodyPr/>
        <a:lstStyle/>
        <a:p>
          <a:r>
            <a:rPr lang="en-US" sz="1800" dirty="0"/>
            <a:t>First summer precipitation</a:t>
          </a:r>
          <a:r>
            <a:rPr lang="en-US" sz="1800"/>
            <a:t>: 2.271</a:t>
          </a:r>
          <a:r>
            <a:rPr lang="en-US" sz="1800" dirty="0"/>
            <a:t>%</a:t>
          </a:r>
        </a:p>
      </dgm:t>
    </dgm:pt>
    <dgm:pt modelId="{1CAEF9FF-BB16-4CE0-B24F-D268F7D4BF16}" type="parTrans" cxnId="{93BA1A8E-D26C-436B-9DC8-8478E87FF5EB}">
      <dgm:prSet/>
      <dgm:spPr/>
      <dgm:t>
        <a:bodyPr/>
        <a:lstStyle/>
        <a:p>
          <a:endParaRPr lang="en-US"/>
        </a:p>
      </dgm:t>
    </dgm:pt>
    <dgm:pt modelId="{F59534C7-6207-4BD4-B2F7-2B116FC7CD3B}" type="sibTrans" cxnId="{93BA1A8E-D26C-436B-9DC8-8478E87FF5EB}">
      <dgm:prSet/>
      <dgm:spPr/>
      <dgm:t>
        <a:bodyPr/>
        <a:lstStyle/>
        <a:p>
          <a:endParaRPr lang="en-US"/>
        </a:p>
      </dgm:t>
    </dgm:pt>
    <dgm:pt modelId="{5B0B29AD-7FF9-4E7C-8EC6-D7B39D0E159A}">
      <dgm:prSet custT="1"/>
      <dgm:spPr/>
      <dgm:t>
        <a:bodyPr/>
        <a:lstStyle/>
        <a:p>
          <a:r>
            <a:rPr lang="en-US" sz="1800" dirty="0"/>
            <a:t>Late summer precipitation: 4.254%</a:t>
          </a:r>
        </a:p>
      </dgm:t>
    </dgm:pt>
    <dgm:pt modelId="{D357A09D-E382-4D36-AE7C-2CF672676FC4}" type="parTrans" cxnId="{95D21F7B-0958-42C1-AC0D-FA10F858BA18}">
      <dgm:prSet/>
      <dgm:spPr/>
      <dgm:t>
        <a:bodyPr/>
        <a:lstStyle/>
        <a:p>
          <a:endParaRPr lang="en-US"/>
        </a:p>
      </dgm:t>
    </dgm:pt>
    <dgm:pt modelId="{5DCDB3D3-8CB8-4B21-9E1B-099DE6AC10DD}" type="sibTrans" cxnId="{95D21F7B-0958-42C1-AC0D-FA10F858BA18}">
      <dgm:prSet/>
      <dgm:spPr/>
      <dgm:t>
        <a:bodyPr/>
        <a:lstStyle/>
        <a:p>
          <a:endParaRPr lang="en-US"/>
        </a:p>
      </dgm:t>
    </dgm:pt>
    <dgm:pt modelId="{B593F485-E8E9-4337-A76A-F15E2919DB9F}">
      <dgm:prSet custT="1"/>
      <dgm:spPr/>
      <dgm:t>
        <a:bodyPr/>
        <a:lstStyle/>
        <a:p>
          <a:r>
            <a:rPr lang="en-US" sz="1800" dirty="0"/>
            <a:t>Next summer precipitation: 2.481%</a:t>
          </a:r>
        </a:p>
      </dgm:t>
    </dgm:pt>
    <dgm:pt modelId="{CF54A273-26BC-4D34-8FF0-954A4EC591CE}" type="parTrans" cxnId="{7B94A043-D404-4A1C-BED4-8B6F02290043}">
      <dgm:prSet/>
      <dgm:spPr/>
      <dgm:t>
        <a:bodyPr/>
        <a:lstStyle/>
        <a:p>
          <a:endParaRPr lang="en-US"/>
        </a:p>
      </dgm:t>
    </dgm:pt>
    <dgm:pt modelId="{5CB244E4-0D7F-45DB-9F05-A9507F60E1D5}" type="sibTrans" cxnId="{7B94A043-D404-4A1C-BED4-8B6F02290043}">
      <dgm:prSet/>
      <dgm:spPr/>
      <dgm:t>
        <a:bodyPr/>
        <a:lstStyle/>
        <a:p>
          <a:endParaRPr lang="en-US"/>
        </a:p>
      </dgm:t>
    </dgm:pt>
    <dgm:pt modelId="{E7645359-DD56-4326-B2FF-AC56CB55F728}">
      <dgm:prSet custT="1"/>
      <dgm:spPr/>
      <dgm:t>
        <a:bodyPr/>
        <a:lstStyle/>
        <a:p>
          <a:r>
            <a:rPr lang="en-US" sz="1800" dirty="0"/>
            <a:t>Latitude: 11.462%</a:t>
          </a:r>
        </a:p>
      </dgm:t>
    </dgm:pt>
    <dgm:pt modelId="{CF74C1FA-35F8-4D1E-B815-BC42D1FD6A1E}" type="parTrans" cxnId="{6FCCAE17-A61B-4DCA-916C-56A60F487019}">
      <dgm:prSet/>
      <dgm:spPr/>
      <dgm:t>
        <a:bodyPr/>
        <a:lstStyle/>
        <a:p>
          <a:endParaRPr lang="en-US"/>
        </a:p>
      </dgm:t>
    </dgm:pt>
    <dgm:pt modelId="{49554D1C-45B4-46EE-9BBB-538D9879BC5F}" type="sibTrans" cxnId="{6FCCAE17-A61B-4DCA-916C-56A60F487019}">
      <dgm:prSet/>
      <dgm:spPr/>
      <dgm:t>
        <a:bodyPr/>
        <a:lstStyle/>
        <a:p>
          <a:endParaRPr lang="en-US"/>
        </a:p>
      </dgm:t>
    </dgm:pt>
    <dgm:pt modelId="{6F39CCAA-8855-46EB-A093-4886DE97FC29}">
      <dgm:prSet custT="1"/>
      <dgm:spPr/>
      <dgm:t>
        <a:bodyPr/>
        <a:lstStyle/>
        <a:p>
          <a:r>
            <a:rPr lang="en-US" sz="1800" dirty="0"/>
            <a:t>Longitude: 11.939%</a:t>
          </a:r>
        </a:p>
      </dgm:t>
    </dgm:pt>
    <dgm:pt modelId="{0A4E023A-A4A2-471D-A97A-492F63F417AE}" type="parTrans" cxnId="{109DF166-3B77-428F-8C67-6A5098242C6B}">
      <dgm:prSet/>
      <dgm:spPr/>
      <dgm:t>
        <a:bodyPr/>
        <a:lstStyle/>
        <a:p>
          <a:endParaRPr lang="en-US"/>
        </a:p>
      </dgm:t>
    </dgm:pt>
    <dgm:pt modelId="{78921926-71A7-41C4-A173-CFFFC49E4D84}" type="sibTrans" cxnId="{109DF166-3B77-428F-8C67-6A5098242C6B}">
      <dgm:prSet/>
      <dgm:spPr/>
      <dgm:t>
        <a:bodyPr/>
        <a:lstStyle/>
        <a:p>
          <a:endParaRPr lang="en-US"/>
        </a:p>
      </dgm:t>
    </dgm:pt>
    <dgm:pt modelId="{F903D0C1-5BD6-4C0A-99A9-7B27DA26A9E1}">
      <dgm:prSet custT="1"/>
      <dgm:spPr/>
      <dgm:t>
        <a:bodyPr/>
        <a:lstStyle/>
        <a:p>
          <a:r>
            <a:rPr lang="en-US" sz="1800" dirty="0"/>
            <a:t>Aspect: 0.0%</a:t>
          </a:r>
        </a:p>
      </dgm:t>
    </dgm:pt>
    <dgm:pt modelId="{C6536BB8-FC43-4FFE-9141-E675C8DE13DC}" type="parTrans" cxnId="{1E744F45-6BF9-45A6-80F5-FB70CA7484D3}">
      <dgm:prSet/>
      <dgm:spPr/>
      <dgm:t>
        <a:bodyPr/>
        <a:lstStyle/>
        <a:p>
          <a:endParaRPr lang="en-US"/>
        </a:p>
      </dgm:t>
    </dgm:pt>
    <dgm:pt modelId="{FD6C8D60-FD63-4B2A-B2B5-4E13F7DEF572}" type="sibTrans" cxnId="{1E744F45-6BF9-45A6-80F5-FB70CA7484D3}">
      <dgm:prSet/>
      <dgm:spPr/>
      <dgm:t>
        <a:bodyPr/>
        <a:lstStyle/>
        <a:p>
          <a:endParaRPr lang="en-US"/>
        </a:p>
      </dgm:t>
    </dgm:pt>
    <dgm:pt modelId="{A1220EEA-4E31-4932-9D31-778CFFB11AAE}">
      <dgm:prSet custT="1"/>
      <dgm:spPr/>
      <dgm:t>
        <a:bodyPr/>
        <a:lstStyle/>
        <a:p>
          <a:r>
            <a:rPr lang="en-US" sz="1800" dirty="0"/>
            <a:t>Slope: 0.038%</a:t>
          </a:r>
        </a:p>
      </dgm:t>
    </dgm:pt>
    <dgm:pt modelId="{B753BFF8-6B04-422A-A3CB-772F81F1281B}" type="parTrans" cxnId="{1A9F8FA7-43ED-40AE-AD49-ED0690B0C48C}">
      <dgm:prSet/>
      <dgm:spPr/>
      <dgm:t>
        <a:bodyPr/>
        <a:lstStyle/>
        <a:p>
          <a:endParaRPr lang="en-US"/>
        </a:p>
      </dgm:t>
    </dgm:pt>
    <dgm:pt modelId="{2CD16182-3809-4F59-BD36-5FA6E6B94DA1}" type="sibTrans" cxnId="{1A9F8FA7-43ED-40AE-AD49-ED0690B0C48C}">
      <dgm:prSet/>
      <dgm:spPr/>
      <dgm:t>
        <a:bodyPr/>
        <a:lstStyle/>
        <a:p>
          <a:endParaRPr lang="en-US"/>
        </a:p>
      </dgm:t>
    </dgm:pt>
    <dgm:pt modelId="{D49F952B-26A7-417E-B156-1A4EE28F042C}">
      <dgm:prSet custT="1"/>
      <dgm:spPr/>
      <dgm:t>
        <a:bodyPr/>
        <a:lstStyle/>
        <a:p>
          <a:r>
            <a:rPr lang="en-US" sz="1800" dirty="0"/>
            <a:t>Elevation: 0.0%</a:t>
          </a:r>
        </a:p>
      </dgm:t>
    </dgm:pt>
    <dgm:pt modelId="{0BFFE5E7-8170-4D4D-A77B-A8D571DA0374}" type="parTrans" cxnId="{1C9604F7-FEF6-424B-8BD4-7DC2A4830137}">
      <dgm:prSet/>
      <dgm:spPr/>
      <dgm:t>
        <a:bodyPr/>
        <a:lstStyle/>
        <a:p>
          <a:endParaRPr lang="en-US"/>
        </a:p>
      </dgm:t>
    </dgm:pt>
    <dgm:pt modelId="{B17EE82A-5D54-483E-9DB4-443C6ACEFB01}" type="sibTrans" cxnId="{1C9604F7-FEF6-424B-8BD4-7DC2A4830137}">
      <dgm:prSet/>
      <dgm:spPr/>
      <dgm:t>
        <a:bodyPr/>
        <a:lstStyle/>
        <a:p>
          <a:endParaRPr lang="en-US"/>
        </a:p>
      </dgm:t>
    </dgm:pt>
    <dgm:pt modelId="{81E19582-BB4B-9A4E-95B7-EE575A5B6D83}" type="pres">
      <dgm:prSet presAssocID="{E6A17E40-707D-4BFC-B1CA-FC23F3D962C1}" presName="linear" presStyleCnt="0">
        <dgm:presLayoutVars>
          <dgm:animLvl val="lvl"/>
          <dgm:resizeHandles val="exact"/>
        </dgm:presLayoutVars>
      </dgm:prSet>
      <dgm:spPr/>
    </dgm:pt>
    <dgm:pt modelId="{2F3A22A7-7F23-9341-A0CA-42F917038BFC}" type="pres">
      <dgm:prSet presAssocID="{B1C71416-D042-4514-92A0-8F810B6D4996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A138C75E-C103-504D-92C0-76195AB56409}" type="pres">
      <dgm:prSet presAssocID="{343AF9E4-533C-44F7-89BB-864DA079F0F4}" presName="spacer" presStyleCnt="0"/>
      <dgm:spPr/>
    </dgm:pt>
    <dgm:pt modelId="{2199ABA6-45BF-C649-99B4-823914BB7BF2}" type="pres">
      <dgm:prSet presAssocID="{AB92AE79-6DAD-44F9-A25D-506008CBE46D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B9991BD8-EC3A-444F-AF75-7CF2D4E1B212}" type="pres">
      <dgm:prSet presAssocID="{E544CD62-7D6C-4319-9BB7-A30565FA6DC5}" presName="spacer" presStyleCnt="0"/>
      <dgm:spPr/>
    </dgm:pt>
    <dgm:pt modelId="{781EF1F8-9E65-AB42-9BC3-150CFEBEE0E2}" type="pres">
      <dgm:prSet presAssocID="{B45F36DE-99EA-4A4B-98A5-60E482947A6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C0FA9056-9D1A-4E47-93A3-E413100E3776}" type="pres">
      <dgm:prSet presAssocID="{440F95F7-C963-4BCC-9FA1-BA7ADED0E94A}" presName="spacer" presStyleCnt="0"/>
      <dgm:spPr/>
    </dgm:pt>
    <dgm:pt modelId="{912B39CC-4184-9E48-A41A-3ABD8FA2D668}" type="pres">
      <dgm:prSet presAssocID="{59EDCBA8-0E05-4885-84BE-F49F4378047E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882B4CFD-6E53-3D4F-A91E-E63C8B0D327A}" type="pres">
      <dgm:prSet presAssocID="{F0B25CF5-3B20-483D-BE06-000CCF824EBA}" presName="spacer" presStyleCnt="0"/>
      <dgm:spPr/>
    </dgm:pt>
    <dgm:pt modelId="{28D83C40-CCDD-B54C-B829-615763CF3A35}" type="pres">
      <dgm:prSet presAssocID="{8BA5D38A-A868-4A58-BEA5-5CE655980641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9D6573D9-856E-5F42-88D0-A42ED5AA8EAA}" type="pres">
      <dgm:prSet presAssocID="{04161527-B462-4BCC-B451-81D919DE1ABC}" presName="spacer" presStyleCnt="0"/>
      <dgm:spPr/>
    </dgm:pt>
    <dgm:pt modelId="{6018E127-E166-254E-BEB6-CEF295E031C5}" type="pres">
      <dgm:prSet presAssocID="{9613E9B8-0C3B-43A0-9382-BD268925C7AB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18C32286-1EC1-E944-BA80-384DA9846349}" type="pres">
      <dgm:prSet presAssocID="{F59534C7-6207-4BD4-B2F7-2B116FC7CD3B}" presName="spacer" presStyleCnt="0"/>
      <dgm:spPr/>
    </dgm:pt>
    <dgm:pt modelId="{7A210848-CA61-7846-9094-BB53AE402AEA}" type="pres">
      <dgm:prSet presAssocID="{5B0B29AD-7FF9-4E7C-8EC6-D7B39D0E159A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5EB83112-DA11-B245-9896-28C911BBA241}" type="pres">
      <dgm:prSet presAssocID="{5DCDB3D3-8CB8-4B21-9E1B-099DE6AC10DD}" presName="spacer" presStyleCnt="0"/>
      <dgm:spPr/>
    </dgm:pt>
    <dgm:pt modelId="{FF5D77D8-ABC8-224D-A887-5F9CFBBC17F0}" type="pres">
      <dgm:prSet presAssocID="{B593F485-E8E9-4337-A76A-F15E2919DB9F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08D06E15-5BF1-A449-AA94-B7F12EE398FE}" type="pres">
      <dgm:prSet presAssocID="{5CB244E4-0D7F-45DB-9F05-A9507F60E1D5}" presName="spacer" presStyleCnt="0"/>
      <dgm:spPr/>
    </dgm:pt>
    <dgm:pt modelId="{86CDC1EE-6D6D-E240-9EE6-CA0CE91D7ACC}" type="pres">
      <dgm:prSet presAssocID="{E7645359-DD56-4326-B2FF-AC56CB55F728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8CFE3683-AEC5-524C-BEE9-D7E9470F20BB}" type="pres">
      <dgm:prSet presAssocID="{49554D1C-45B4-46EE-9BBB-538D9879BC5F}" presName="spacer" presStyleCnt="0"/>
      <dgm:spPr/>
    </dgm:pt>
    <dgm:pt modelId="{23881C4F-F69A-9541-A6E7-E9663CF127F2}" type="pres">
      <dgm:prSet presAssocID="{6F39CCAA-8855-46EB-A093-4886DE97FC29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33AB255F-C60B-AA43-8E88-6BC5277D3145}" type="pres">
      <dgm:prSet presAssocID="{78921926-71A7-41C4-A173-CFFFC49E4D84}" presName="spacer" presStyleCnt="0"/>
      <dgm:spPr/>
    </dgm:pt>
    <dgm:pt modelId="{4B0E4E66-F60A-EB43-B95D-A8223008A000}" type="pres">
      <dgm:prSet presAssocID="{F903D0C1-5BD6-4C0A-99A9-7B27DA26A9E1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8FC97FF-3942-AD46-B7E1-1D5D68E71155}" type="pres">
      <dgm:prSet presAssocID="{FD6C8D60-FD63-4B2A-B2B5-4E13F7DEF572}" presName="spacer" presStyleCnt="0"/>
      <dgm:spPr/>
    </dgm:pt>
    <dgm:pt modelId="{C2B58333-0AFC-C240-84AB-D33ABF1E8512}" type="pres">
      <dgm:prSet presAssocID="{A1220EEA-4E31-4932-9D31-778CFFB11AAE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83153341-F7D8-4840-B05E-6F47BB2DEF21}" type="pres">
      <dgm:prSet presAssocID="{2CD16182-3809-4F59-BD36-5FA6E6B94DA1}" presName="spacer" presStyleCnt="0"/>
      <dgm:spPr/>
    </dgm:pt>
    <dgm:pt modelId="{9C02B15F-2E9E-714C-93D4-DEC6FBC9825A}" type="pres">
      <dgm:prSet presAssocID="{D49F952B-26A7-417E-B156-1A4EE28F042C}" presName="parentText" presStyleLbl="node1" presStyleIdx="12" presStyleCnt="13">
        <dgm:presLayoutVars>
          <dgm:chMax val="0"/>
          <dgm:bulletEnabled val="1"/>
        </dgm:presLayoutVars>
      </dgm:prSet>
      <dgm:spPr/>
    </dgm:pt>
  </dgm:ptLst>
  <dgm:cxnLst>
    <dgm:cxn modelId="{D9896D10-C31E-7940-89E5-171474C37170}" type="presOf" srcId="{B593F485-E8E9-4337-A76A-F15E2919DB9F}" destId="{FF5D77D8-ABC8-224D-A887-5F9CFBBC17F0}" srcOrd="0" destOrd="0" presId="urn:microsoft.com/office/officeart/2005/8/layout/vList2"/>
    <dgm:cxn modelId="{6FCCAE17-A61B-4DCA-916C-56A60F487019}" srcId="{E6A17E40-707D-4BFC-B1CA-FC23F3D962C1}" destId="{E7645359-DD56-4326-B2FF-AC56CB55F728}" srcOrd="8" destOrd="0" parTransId="{CF74C1FA-35F8-4D1E-B815-BC42D1FD6A1E}" sibTransId="{49554D1C-45B4-46EE-9BBB-538D9879BC5F}"/>
    <dgm:cxn modelId="{A8477D1C-967F-6241-948F-F343BEE2C2E0}" type="presOf" srcId="{5B0B29AD-7FF9-4E7C-8EC6-D7B39D0E159A}" destId="{7A210848-CA61-7846-9094-BB53AE402AEA}" srcOrd="0" destOrd="0" presId="urn:microsoft.com/office/officeart/2005/8/layout/vList2"/>
    <dgm:cxn modelId="{F6CD3122-D83A-284F-93CF-BFA60754EFD4}" type="presOf" srcId="{E6A17E40-707D-4BFC-B1CA-FC23F3D962C1}" destId="{81E19582-BB4B-9A4E-95B7-EE575A5B6D83}" srcOrd="0" destOrd="0" presId="urn:microsoft.com/office/officeart/2005/8/layout/vList2"/>
    <dgm:cxn modelId="{1722E72A-92AA-40AC-844D-BA9B433F9F5A}" srcId="{E6A17E40-707D-4BFC-B1CA-FC23F3D962C1}" destId="{B1C71416-D042-4514-92A0-8F810B6D4996}" srcOrd="0" destOrd="0" parTransId="{C4A8C0D8-7222-4CEA-A12A-AF9C424C76C8}" sibTransId="{343AF9E4-533C-44F7-89BB-864DA079F0F4}"/>
    <dgm:cxn modelId="{3EFBFC2E-580E-AC4C-9A98-1FFADD038A5C}" type="presOf" srcId="{B45F36DE-99EA-4A4B-98A5-60E482947A6A}" destId="{781EF1F8-9E65-AB42-9BC3-150CFEBEE0E2}" srcOrd="0" destOrd="0" presId="urn:microsoft.com/office/officeart/2005/8/layout/vList2"/>
    <dgm:cxn modelId="{7B94A043-D404-4A1C-BED4-8B6F02290043}" srcId="{E6A17E40-707D-4BFC-B1CA-FC23F3D962C1}" destId="{B593F485-E8E9-4337-A76A-F15E2919DB9F}" srcOrd="7" destOrd="0" parTransId="{CF54A273-26BC-4D34-8FF0-954A4EC591CE}" sibTransId="{5CB244E4-0D7F-45DB-9F05-A9507F60E1D5}"/>
    <dgm:cxn modelId="{1E744F45-6BF9-45A6-80F5-FB70CA7484D3}" srcId="{E6A17E40-707D-4BFC-B1CA-FC23F3D962C1}" destId="{F903D0C1-5BD6-4C0A-99A9-7B27DA26A9E1}" srcOrd="10" destOrd="0" parTransId="{C6536BB8-FC43-4FFE-9141-E675C8DE13DC}" sibTransId="{FD6C8D60-FD63-4B2A-B2B5-4E13F7DEF572}"/>
    <dgm:cxn modelId="{DA422D46-0F87-4645-913F-FE1D9F2D6F8F}" srcId="{E6A17E40-707D-4BFC-B1CA-FC23F3D962C1}" destId="{AB92AE79-6DAD-44F9-A25D-506008CBE46D}" srcOrd="1" destOrd="0" parTransId="{5ACF578A-406E-4E40-9BE8-CBDE7388F200}" sibTransId="{E544CD62-7D6C-4319-9BB7-A30565FA6DC5}"/>
    <dgm:cxn modelId="{F9BE6050-4D3A-483B-A64E-9896B2CD6455}" srcId="{E6A17E40-707D-4BFC-B1CA-FC23F3D962C1}" destId="{8BA5D38A-A868-4A58-BEA5-5CE655980641}" srcOrd="4" destOrd="0" parTransId="{D75F697A-1B4E-4806-BBAC-07CFDB915A67}" sibTransId="{04161527-B462-4BCC-B451-81D919DE1ABC}"/>
    <dgm:cxn modelId="{109DF166-3B77-428F-8C67-6A5098242C6B}" srcId="{E6A17E40-707D-4BFC-B1CA-FC23F3D962C1}" destId="{6F39CCAA-8855-46EB-A093-4886DE97FC29}" srcOrd="9" destOrd="0" parTransId="{0A4E023A-A4A2-471D-A97A-492F63F417AE}" sibTransId="{78921926-71A7-41C4-A173-CFFFC49E4D84}"/>
    <dgm:cxn modelId="{10CF7172-EBDF-D148-93D8-28B31A20315F}" type="presOf" srcId="{8BA5D38A-A868-4A58-BEA5-5CE655980641}" destId="{28D83C40-CCDD-B54C-B829-615763CF3A35}" srcOrd="0" destOrd="0" presId="urn:microsoft.com/office/officeart/2005/8/layout/vList2"/>
    <dgm:cxn modelId="{31F0BE76-122B-2747-9E8C-C86B5289FA15}" type="presOf" srcId="{6F39CCAA-8855-46EB-A093-4886DE97FC29}" destId="{23881C4F-F69A-9541-A6E7-E9663CF127F2}" srcOrd="0" destOrd="0" presId="urn:microsoft.com/office/officeart/2005/8/layout/vList2"/>
    <dgm:cxn modelId="{95D21F7B-0958-42C1-AC0D-FA10F858BA18}" srcId="{E6A17E40-707D-4BFC-B1CA-FC23F3D962C1}" destId="{5B0B29AD-7FF9-4E7C-8EC6-D7B39D0E159A}" srcOrd="6" destOrd="0" parTransId="{D357A09D-E382-4D36-AE7C-2CF672676FC4}" sibTransId="{5DCDB3D3-8CB8-4B21-9E1B-099DE6AC10DD}"/>
    <dgm:cxn modelId="{4EDADC7D-8F8F-3C4A-9ACB-8274332CB5A9}" type="presOf" srcId="{B1C71416-D042-4514-92A0-8F810B6D4996}" destId="{2F3A22A7-7F23-9341-A0CA-42F917038BFC}" srcOrd="0" destOrd="0" presId="urn:microsoft.com/office/officeart/2005/8/layout/vList2"/>
    <dgm:cxn modelId="{6E871585-62FB-3041-9681-E31630E2FA50}" type="presOf" srcId="{E7645359-DD56-4326-B2FF-AC56CB55F728}" destId="{86CDC1EE-6D6D-E240-9EE6-CA0CE91D7ACC}" srcOrd="0" destOrd="0" presId="urn:microsoft.com/office/officeart/2005/8/layout/vList2"/>
    <dgm:cxn modelId="{93BA1A8E-D26C-436B-9DC8-8478E87FF5EB}" srcId="{E6A17E40-707D-4BFC-B1CA-FC23F3D962C1}" destId="{9613E9B8-0C3B-43A0-9382-BD268925C7AB}" srcOrd="5" destOrd="0" parTransId="{1CAEF9FF-BB16-4CE0-B24F-D268F7D4BF16}" sibTransId="{F59534C7-6207-4BD4-B2F7-2B116FC7CD3B}"/>
    <dgm:cxn modelId="{875F839A-8F34-C242-9769-818CE3B9B2CA}" type="presOf" srcId="{9613E9B8-0C3B-43A0-9382-BD268925C7AB}" destId="{6018E127-E166-254E-BEB6-CEF295E031C5}" srcOrd="0" destOrd="0" presId="urn:microsoft.com/office/officeart/2005/8/layout/vList2"/>
    <dgm:cxn modelId="{02DE28A1-9828-E04F-8FDE-42A2020D5A04}" type="presOf" srcId="{59EDCBA8-0E05-4885-84BE-F49F4378047E}" destId="{912B39CC-4184-9E48-A41A-3ABD8FA2D668}" srcOrd="0" destOrd="0" presId="urn:microsoft.com/office/officeart/2005/8/layout/vList2"/>
    <dgm:cxn modelId="{1A9F8FA7-43ED-40AE-AD49-ED0690B0C48C}" srcId="{E6A17E40-707D-4BFC-B1CA-FC23F3D962C1}" destId="{A1220EEA-4E31-4932-9D31-778CFFB11AAE}" srcOrd="11" destOrd="0" parTransId="{B753BFF8-6B04-422A-A3CB-772F81F1281B}" sibTransId="{2CD16182-3809-4F59-BD36-5FA6E6B94DA1}"/>
    <dgm:cxn modelId="{402610AB-D108-41EB-A859-48FFD09FE841}" srcId="{E6A17E40-707D-4BFC-B1CA-FC23F3D962C1}" destId="{59EDCBA8-0E05-4885-84BE-F49F4378047E}" srcOrd="3" destOrd="0" parTransId="{3027315C-24BC-4693-B850-7E2B7F18F3F9}" sibTransId="{F0B25CF5-3B20-483D-BE06-000CCF824EBA}"/>
    <dgm:cxn modelId="{ED10DFB0-2576-4440-A592-42B537944EAC}" type="presOf" srcId="{AB92AE79-6DAD-44F9-A25D-506008CBE46D}" destId="{2199ABA6-45BF-C649-99B4-823914BB7BF2}" srcOrd="0" destOrd="0" presId="urn:microsoft.com/office/officeart/2005/8/layout/vList2"/>
    <dgm:cxn modelId="{1689CDB7-348D-E84A-A8F7-D2B49189FD35}" type="presOf" srcId="{D49F952B-26A7-417E-B156-1A4EE28F042C}" destId="{9C02B15F-2E9E-714C-93D4-DEC6FBC9825A}" srcOrd="0" destOrd="0" presId="urn:microsoft.com/office/officeart/2005/8/layout/vList2"/>
    <dgm:cxn modelId="{FFA2F9DA-5C11-2D4E-A26C-2ED78E1CD529}" type="presOf" srcId="{A1220EEA-4E31-4932-9D31-778CFFB11AAE}" destId="{C2B58333-0AFC-C240-84AB-D33ABF1E8512}" srcOrd="0" destOrd="0" presId="urn:microsoft.com/office/officeart/2005/8/layout/vList2"/>
    <dgm:cxn modelId="{1C9604F7-FEF6-424B-8BD4-7DC2A4830137}" srcId="{E6A17E40-707D-4BFC-B1CA-FC23F3D962C1}" destId="{D49F952B-26A7-417E-B156-1A4EE28F042C}" srcOrd="12" destOrd="0" parTransId="{0BFFE5E7-8170-4D4D-A77B-A8D571DA0374}" sibTransId="{B17EE82A-5D54-483E-9DB4-443C6ACEFB01}"/>
    <dgm:cxn modelId="{F12887FC-D5C1-9346-8B1C-65C3440490A8}" type="presOf" srcId="{F903D0C1-5BD6-4C0A-99A9-7B27DA26A9E1}" destId="{4B0E4E66-F60A-EB43-B95D-A8223008A000}" srcOrd="0" destOrd="0" presId="urn:microsoft.com/office/officeart/2005/8/layout/vList2"/>
    <dgm:cxn modelId="{F9FABBFF-B9AE-4AE4-A7DB-D1E6670095CA}" srcId="{E6A17E40-707D-4BFC-B1CA-FC23F3D962C1}" destId="{B45F36DE-99EA-4A4B-98A5-60E482947A6A}" srcOrd="2" destOrd="0" parTransId="{77A74BF6-AC3A-4E4A-A517-C41425D9F3AF}" sibTransId="{440F95F7-C963-4BCC-9FA1-BA7ADED0E94A}"/>
    <dgm:cxn modelId="{CC098979-80C7-7E47-AE35-EF02B513E578}" type="presParOf" srcId="{81E19582-BB4B-9A4E-95B7-EE575A5B6D83}" destId="{2F3A22A7-7F23-9341-A0CA-42F917038BFC}" srcOrd="0" destOrd="0" presId="urn:microsoft.com/office/officeart/2005/8/layout/vList2"/>
    <dgm:cxn modelId="{ED226C4B-3501-924F-A558-60760F99B695}" type="presParOf" srcId="{81E19582-BB4B-9A4E-95B7-EE575A5B6D83}" destId="{A138C75E-C103-504D-92C0-76195AB56409}" srcOrd="1" destOrd="0" presId="urn:microsoft.com/office/officeart/2005/8/layout/vList2"/>
    <dgm:cxn modelId="{D402A602-031F-8844-A7FE-BC0A9BADA886}" type="presParOf" srcId="{81E19582-BB4B-9A4E-95B7-EE575A5B6D83}" destId="{2199ABA6-45BF-C649-99B4-823914BB7BF2}" srcOrd="2" destOrd="0" presId="urn:microsoft.com/office/officeart/2005/8/layout/vList2"/>
    <dgm:cxn modelId="{E9CDBCB3-2521-F549-AF78-EB077361CCC1}" type="presParOf" srcId="{81E19582-BB4B-9A4E-95B7-EE575A5B6D83}" destId="{B9991BD8-EC3A-444F-AF75-7CF2D4E1B212}" srcOrd="3" destOrd="0" presId="urn:microsoft.com/office/officeart/2005/8/layout/vList2"/>
    <dgm:cxn modelId="{7E23A128-A20D-414F-836A-C9360B5B9F66}" type="presParOf" srcId="{81E19582-BB4B-9A4E-95B7-EE575A5B6D83}" destId="{781EF1F8-9E65-AB42-9BC3-150CFEBEE0E2}" srcOrd="4" destOrd="0" presId="urn:microsoft.com/office/officeart/2005/8/layout/vList2"/>
    <dgm:cxn modelId="{35E7E28C-C541-064C-9C2C-2B4A619AF356}" type="presParOf" srcId="{81E19582-BB4B-9A4E-95B7-EE575A5B6D83}" destId="{C0FA9056-9D1A-4E47-93A3-E413100E3776}" srcOrd="5" destOrd="0" presId="urn:microsoft.com/office/officeart/2005/8/layout/vList2"/>
    <dgm:cxn modelId="{EAD0A721-5236-A349-B73A-46F8937928E8}" type="presParOf" srcId="{81E19582-BB4B-9A4E-95B7-EE575A5B6D83}" destId="{912B39CC-4184-9E48-A41A-3ABD8FA2D668}" srcOrd="6" destOrd="0" presId="urn:microsoft.com/office/officeart/2005/8/layout/vList2"/>
    <dgm:cxn modelId="{59E4D0F8-3B55-AE43-8AB9-CBF563011CBA}" type="presParOf" srcId="{81E19582-BB4B-9A4E-95B7-EE575A5B6D83}" destId="{882B4CFD-6E53-3D4F-A91E-E63C8B0D327A}" srcOrd="7" destOrd="0" presId="urn:microsoft.com/office/officeart/2005/8/layout/vList2"/>
    <dgm:cxn modelId="{A34E33D1-D8A5-494E-896A-6FD046150A10}" type="presParOf" srcId="{81E19582-BB4B-9A4E-95B7-EE575A5B6D83}" destId="{28D83C40-CCDD-B54C-B829-615763CF3A35}" srcOrd="8" destOrd="0" presId="urn:microsoft.com/office/officeart/2005/8/layout/vList2"/>
    <dgm:cxn modelId="{D87D78D6-67F0-AF41-91F0-99D58ED10090}" type="presParOf" srcId="{81E19582-BB4B-9A4E-95B7-EE575A5B6D83}" destId="{9D6573D9-856E-5F42-88D0-A42ED5AA8EAA}" srcOrd="9" destOrd="0" presId="urn:microsoft.com/office/officeart/2005/8/layout/vList2"/>
    <dgm:cxn modelId="{6993E2FE-15F3-974C-B91C-210B6B186720}" type="presParOf" srcId="{81E19582-BB4B-9A4E-95B7-EE575A5B6D83}" destId="{6018E127-E166-254E-BEB6-CEF295E031C5}" srcOrd="10" destOrd="0" presId="urn:microsoft.com/office/officeart/2005/8/layout/vList2"/>
    <dgm:cxn modelId="{6EF0B790-CB9B-DD41-88CC-E1BE95697AAD}" type="presParOf" srcId="{81E19582-BB4B-9A4E-95B7-EE575A5B6D83}" destId="{18C32286-1EC1-E944-BA80-384DA9846349}" srcOrd="11" destOrd="0" presId="urn:microsoft.com/office/officeart/2005/8/layout/vList2"/>
    <dgm:cxn modelId="{EBBC9AD8-2743-1846-AD7D-83761EAF418E}" type="presParOf" srcId="{81E19582-BB4B-9A4E-95B7-EE575A5B6D83}" destId="{7A210848-CA61-7846-9094-BB53AE402AEA}" srcOrd="12" destOrd="0" presId="urn:microsoft.com/office/officeart/2005/8/layout/vList2"/>
    <dgm:cxn modelId="{0C345AF5-FB10-CE4D-86C0-76FAEC761025}" type="presParOf" srcId="{81E19582-BB4B-9A4E-95B7-EE575A5B6D83}" destId="{5EB83112-DA11-B245-9896-28C911BBA241}" srcOrd="13" destOrd="0" presId="urn:microsoft.com/office/officeart/2005/8/layout/vList2"/>
    <dgm:cxn modelId="{F9E56252-9D23-5340-87DF-FF254821F132}" type="presParOf" srcId="{81E19582-BB4B-9A4E-95B7-EE575A5B6D83}" destId="{FF5D77D8-ABC8-224D-A887-5F9CFBBC17F0}" srcOrd="14" destOrd="0" presId="urn:microsoft.com/office/officeart/2005/8/layout/vList2"/>
    <dgm:cxn modelId="{296B3D77-EBAA-6641-A154-76890D1A3036}" type="presParOf" srcId="{81E19582-BB4B-9A4E-95B7-EE575A5B6D83}" destId="{08D06E15-5BF1-A449-AA94-B7F12EE398FE}" srcOrd="15" destOrd="0" presId="urn:microsoft.com/office/officeart/2005/8/layout/vList2"/>
    <dgm:cxn modelId="{98D97D7E-7EC6-124B-B91D-038DEAC128A1}" type="presParOf" srcId="{81E19582-BB4B-9A4E-95B7-EE575A5B6D83}" destId="{86CDC1EE-6D6D-E240-9EE6-CA0CE91D7ACC}" srcOrd="16" destOrd="0" presId="urn:microsoft.com/office/officeart/2005/8/layout/vList2"/>
    <dgm:cxn modelId="{79866B6D-E96F-C74E-A9CA-CCC5BBD0347F}" type="presParOf" srcId="{81E19582-BB4B-9A4E-95B7-EE575A5B6D83}" destId="{8CFE3683-AEC5-524C-BEE9-D7E9470F20BB}" srcOrd="17" destOrd="0" presId="urn:microsoft.com/office/officeart/2005/8/layout/vList2"/>
    <dgm:cxn modelId="{09D07A98-FED8-C247-A69D-3910997E6D55}" type="presParOf" srcId="{81E19582-BB4B-9A4E-95B7-EE575A5B6D83}" destId="{23881C4F-F69A-9541-A6E7-E9663CF127F2}" srcOrd="18" destOrd="0" presId="urn:microsoft.com/office/officeart/2005/8/layout/vList2"/>
    <dgm:cxn modelId="{F9F6F3DF-F640-494A-8E68-DA649162D5F2}" type="presParOf" srcId="{81E19582-BB4B-9A4E-95B7-EE575A5B6D83}" destId="{33AB255F-C60B-AA43-8E88-6BC5277D3145}" srcOrd="19" destOrd="0" presId="urn:microsoft.com/office/officeart/2005/8/layout/vList2"/>
    <dgm:cxn modelId="{6C1B0162-20EF-1C4E-AB44-5C27363EF60A}" type="presParOf" srcId="{81E19582-BB4B-9A4E-95B7-EE575A5B6D83}" destId="{4B0E4E66-F60A-EB43-B95D-A8223008A000}" srcOrd="20" destOrd="0" presId="urn:microsoft.com/office/officeart/2005/8/layout/vList2"/>
    <dgm:cxn modelId="{D95FBE5A-5A7F-DA43-A914-7A17847F3782}" type="presParOf" srcId="{81E19582-BB4B-9A4E-95B7-EE575A5B6D83}" destId="{E8FC97FF-3942-AD46-B7E1-1D5D68E71155}" srcOrd="21" destOrd="0" presId="urn:microsoft.com/office/officeart/2005/8/layout/vList2"/>
    <dgm:cxn modelId="{39C19D23-1593-3842-8C07-CF982C0BCE6A}" type="presParOf" srcId="{81E19582-BB4B-9A4E-95B7-EE575A5B6D83}" destId="{C2B58333-0AFC-C240-84AB-D33ABF1E8512}" srcOrd="22" destOrd="0" presId="urn:microsoft.com/office/officeart/2005/8/layout/vList2"/>
    <dgm:cxn modelId="{787AF409-636D-6C4C-BB68-7AF6294096E1}" type="presParOf" srcId="{81E19582-BB4B-9A4E-95B7-EE575A5B6D83}" destId="{83153341-F7D8-4840-B05E-6F47BB2DEF21}" srcOrd="23" destOrd="0" presId="urn:microsoft.com/office/officeart/2005/8/layout/vList2"/>
    <dgm:cxn modelId="{396843E3-F8CE-2F4C-B3DC-0CED293B11D1}" type="presParOf" srcId="{81E19582-BB4B-9A4E-95B7-EE575A5B6D83}" destId="{9C02B15F-2E9E-714C-93D4-DEC6FBC9825A}" srcOrd="2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56A14-76F4-3548-9F78-5B4E154449C7}">
      <dsp:nvSpPr>
        <dsp:cNvPr id="0" name=""/>
        <dsp:cNvSpPr/>
      </dsp:nvSpPr>
      <dsp:spPr>
        <a:xfrm>
          <a:off x="0" y="358249"/>
          <a:ext cx="5906181" cy="221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Algorithm gives a numerical value were higher values mean higher likely hood of thermokarst initiation. </a:t>
          </a:r>
        </a:p>
      </dsp:txBody>
      <dsp:txXfrm>
        <a:off x="108004" y="466253"/>
        <a:ext cx="5690173" cy="1996462"/>
      </dsp:txXfrm>
    </dsp:sp>
    <dsp:sp modelId="{71ABA287-7957-2648-893E-E3BB45FD8966}">
      <dsp:nvSpPr>
        <dsp:cNvPr id="0" name=""/>
        <dsp:cNvSpPr/>
      </dsp:nvSpPr>
      <dsp:spPr>
        <a:xfrm>
          <a:off x="0" y="2659999"/>
          <a:ext cx="5906181" cy="22124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threshold is set as the minimum thermokarst initiation value</a:t>
          </a:r>
        </a:p>
      </dsp:txBody>
      <dsp:txXfrm>
        <a:off x="108004" y="2768003"/>
        <a:ext cx="5690173" cy="199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A77DE-77FB-8446-9836-6E43B488E453}">
      <dsp:nvSpPr>
        <dsp:cNvPr id="0" name=""/>
        <dsp:cNvSpPr/>
      </dsp:nvSpPr>
      <dsp:spPr>
        <a:xfrm>
          <a:off x="0" y="37156"/>
          <a:ext cx="5906181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Train:</a:t>
          </a:r>
        </a:p>
      </dsp:txBody>
      <dsp:txXfrm>
        <a:off x="44492" y="81648"/>
        <a:ext cx="5817197" cy="822446"/>
      </dsp:txXfrm>
    </dsp:sp>
    <dsp:sp modelId="{D10FE3C6-8010-8D4F-BFC5-67C2055403E8}">
      <dsp:nvSpPr>
        <dsp:cNvPr id="0" name=""/>
        <dsp:cNvSpPr/>
      </dsp:nvSpPr>
      <dsp:spPr>
        <a:xfrm>
          <a:off x="0" y="948586"/>
          <a:ext cx="5906181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Train Random forest model using a subset of features that may influence prediction and predictions from the existing model.</a:t>
          </a:r>
        </a:p>
      </dsp:txBody>
      <dsp:txXfrm>
        <a:off x="0" y="948586"/>
        <a:ext cx="5906181" cy="1415880"/>
      </dsp:txXfrm>
    </dsp:sp>
    <dsp:sp modelId="{C3351CE4-0B98-5849-A358-7EF0F9EE6CF2}">
      <dsp:nvSpPr>
        <dsp:cNvPr id="0" name=""/>
        <dsp:cNvSpPr/>
      </dsp:nvSpPr>
      <dsp:spPr>
        <a:xfrm>
          <a:off x="0" y="2364466"/>
          <a:ext cx="5906181" cy="91143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Test:</a:t>
          </a:r>
        </a:p>
      </dsp:txBody>
      <dsp:txXfrm>
        <a:off x="44492" y="2408958"/>
        <a:ext cx="5817197" cy="822446"/>
      </dsp:txXfrm>
    </dsp:sp>
    <dsp:sp modelId="{F4733427-92D8-9C4C-9418-D2D8B2BC7DE5}">
      <dsp:nvSpPr>
        <dsp:cNvPr id="0" name=""/>
        <dsp:cNvSpPr/>
      </dsp:nvSpPr>
      <dsp:spPr>
        <a:xfrm>
          <a:off x="0" y="3275896"/>
          <a:ext cx="5906181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 the trained model to make predictions based on full set of features </a:t>
          </a:r>
        </a:p>
      </dsp:txBody>
      <dsp:txXfrm>
        <a:off x="0" y="3275896"/>
        <a:ext cx="5906181" cy="1081575"/>
      </dsp:txXfrm>
    </dsp:sp>
    <dsp:sp modelId="{7D709AD4-2676-2D4C-A4E5-05C3DC8F977F}">
      <dsp:nvSpPr>
        <dsp:cNvPr id="0" name=""/>
        <dsp:cNvSpPr/>
      </dsp:nvSpPr>
      <dsp:spPr>
        <a:xfrm>
          <a:off x="0" y="4357471"/>
          <a:ext cx="5906181" cy="91143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Verify:</a:t>
          </a:r>
        </a:p>
      </dsp:txBody>
      <dsp:txXfrm>
        <a:off x="44492" y="4401963"/>
        <a:ext cx="5817197" cy="822446"/>
      </dsp:txXfrm>
    </dsp:sp>
    <dsp:sp modelId="{D49BDDB0-4F2F-6846-AE89-011BA902BA0F}">
      <dsp:nvSpPr>
        <dsp:cNvPr id="0" name=""/>
        <dsp:cNvSpPr/>
      </dsp:nvSpPr>
      <dsp:spPr>
        <a:xfrm>
          <a:off x="0" y="5268900"/>
          <a:ext cx="5906181" cy="74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Compare random forest predictions to existing model predictions </a:t>
          </a:r>
        </a:p>
      </dsp:txBody>
      <dsp:txXfrm>
        <a:off x="0" y="5268900"/>
        <a:ext cx="5906181" cy="74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2B72D-6306-1B43-A38D-4259B25D7893}">
      <dsp:nvSpPr>
        <dsp:cNvPr id="0" name=""/>
        <dsp:cNvSpPr/>
      </dsp:nvSpPr>
      <dsp:spPr>
        <a:xfrm>
          <a:off x="0" y="26373"/>
          <a:ext cx="5906181" cy="4340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Previous summer air temperature</a:t>
          </a:r>
        </a:p>
      </dsp:txBody>
      <dsp:txXfrm>
        <a:off x="21190" y="47563"/>
        <a:ext cx="5863801" cy="391690"/>
      </dsp:txXfrm>
    </dsp:sp>
    <dsp:sp modelId="{A8C74F16-3281-1143-9823-377C9632A1DF}">
      <dsp:nvSpPr>
        <dsp:cNvPr id="0" name=""/>
        <dsp:cNvSpPr/>
      </dsp:nvSpPr>
      <dsp:spPr>
        <a:xfrm>
          <a:off x="0" y="500763"/>
          <a:ext cx="5906181" cy="434070"/>
        </a:xfrm>
        <a:prstGeom prst="roundRect">
          <a:avLst/>
        </a:prstGeom>
        <a:solidFill>
          <a:schemeClr val="accent2">
            <a:hueOff val="-132337"/>
            <a:satOff val="149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winter precipitation (Oct-Nov)</a:t>
          </a:r>
        </a:p>
      </dsp:txBody>
      <dsp:txXfrm>
        <a:off x="21190" y="521953"/>
        <a:ext cx="5863801" cy="391690"/>
      </dsp:txXfrm>
    </dsp:sp>
    <dsp:sp modelId="{A52E6EA3-92F2-6244-BE60-9B45A3E790E2}">
      <dsp:nvSpPr>
        <dsp:cNvPr id="0" name=""/>
        <dsp:cNvSpPr/>
      </dsp:nvSpPr>
      <dsp:spPr>
        <a:xfrm>
          <a:off x="0" y="975153"/>
          <a:ext cx="5906181" cy="434070"/>
        </a:xfrm>
        <a:prstGeom prst="roundRect">
          <a:avLst/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Full winter precipitation  (Oct-Mar)</a:t>
          </a:r>
        </a:p>
      </dsp:txBody>
      <dsp:txXfrm>
        <a:off x="21190" y="996343"/>
        <a:ext cx="5863801" cy="391690"/>
      </dsp:txXfrm>
    </dsp:sp>
    <dsp:sp modelId="{1CE88229-338C-5F4C-9CBE-A7B6CF29BF2A}">
      <dsp:nvSpPr>
        <dsp:cNvPr id="0" name=""/>
        <dsp:cNvSpPr/>
      </dsp:nvSpPr>
      <dsp:spPr>
        <a:xfrm>
          <a:off x="0" y="1449543"/>
          <a:ext cx="5906181" cy="434070"/>
        </a:xfrm>
        <a:prstGeom prst="roundRect">
          <a:avLst/>
        </a:prstGeom>
        <a:solidFill>
          <a:schemeClr val="accent2">
            <a:hueOff val="-397012"/>
            <a:satOff val="448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Winter air temperature</a:t>
          </a:r>
        </a:p>
      </dsp:txBody>
      <dsp:txXfrm>
        <a:off x="21190" y="1470733"/>
        <a:ext cx="5863801" cy="391690"/>
      </dsp:txXfrm>
    </dsp:sp>
    <dsp:sp modelId="{1DA9BCEE-0594-C746-8C6F-7D493BAAB880}">
      <dsp:nvSpPr>
        <dsp:cNvPr id="0" name=""/>
        <dsp:cNvSpPr/>
      </dsp:nvSpPr>
      <dsp:spPr>
        <a:xfrm>
          <a:off x="0" y="1923933"/>
          <a:ext cx="5906181" cy="434070"/>
        </a:xfrm>
        <a:prstGeom prst="roundRect">
          <a:avLst/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Summer precipitation (Apr-Sept)</a:t>
          </a:r>
        </a:p>
      </dsp:txBody>
      <dsp:txXfrm>
        <a:off x="21190" y="1945123"/>
        <a:ext cx="5863801" cy="391690"/>
      </dsp:txXfrm>
    </dsp:sp>
    <dsp:sp modelId="{905317C9-63B2-7B4D-B993-39716040BA9E}">
      <dsp:nvSpPr>
        <dsp:cNvPr id="0" name=""/>
        <dsp:cNvSpPr/>
      </dsp:nvSpPr>
      <dsp:spPr>
        <a:xfrm>
          <a:off x="0" y="2398323"/>
          <a:ext cx="5906181" cy="43407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Summer air temperature</a:t>
          </a:r>
        </a:p>
      </dsp:txBody>
      <dsp:txXfrm>
        <a:off x="21190" y="2419513"/>
        <a:ext cx="5863801" cy="391690"/>
      </dsp:txXfrm>
    </dsp:sp>
    <dsp:sp modelId="{4EEEF073-826E-8D4D-A075-38F1834A8038}">
      <dsp:nvSpPr>
        <dsp:cNvPr id="0" name=""/>
        <dsp:cNvSpPr/>
      </dsp:nvSpPr>
      <dsp:spPr>
        <a:xfrm>
          <a:off x="0" y="2872714"/>
          <a:ext cx="5906181" cy="434070"/>
        </a:xfrm>
        <a:prstGeom prst="roundRect">
          <a:avLst/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Latitude</a:t>
          </a:r>
        </a:p>
      </dsp:txBody>
      <dsp:txXfrm>
        <a:off x="21190" y="2893904"/>
        <a:ext cx="5863801" cy="391690"/>
      </dsp:txXfrm>
    </dsp:sp>
    <dsp:sp modelId="{7A348671-D4F8-264E-9D33-747A87384AE2}">
      <dsp:nvSpPr>
        <dsp:cNvPr id="0" name=""/>
        <dsp:cNvSpPr/>
      </dsp:nvSpPr>
      <dsp:spPr>
        <a:xfrm>
          <a:off x="0" y="3347104"/>
          <a:ext cx="5906181" cy="434070"/>
        </a:xfrm>
        <a:prstGeom prst="roundRect">
          <a:avLst/>
        </a:prstGeom>
        <a:solidFill>
          <a:schemeClr val="accent2">
            <a:hueOff val="-926361"/>
            <a:satOff val="1044"/>
            <a:lumOff val="2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Longitude</a:t>
          </a:r>
        </a:p>
      </dsp:txBody>
      <dsp:txXfrm>
        <a:off x="21190" y="3368294"/>
        <a:ext cx="5863801" cy="391690"/>
      </dsp:txXfrm>
    </dsp:sp>
    <dsp:sp modelId="{D9BABD9D-B49A-664D-859A-CABBF2A61DE4}">
      <dsp:nvSpPr>
        <dsp:cNvPr id="0" name=""/>
        <dsp:cNvSpPr/>
      </dsp:nvSpPr>
      <dsp:spPr>
        <a:xfrm>
          <a:off x="0" y="3821494"/>
          <a:ext cx="5906181" cy="434070"/>
        </a:xfrm>
        <a:prstGeom prst="roundRect">
          <a:avLst/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Elevation</a:t>
          </a:r>
        </a:p>
      </dsp:txBody>
      <dsp:txXfrm>
        <a:off x="21190" y="3842684"/>
        <a:ext cx="5863801" cy="391690"/>
      </dsp:txXfrm>
    </dsp:sp>
    <dsp:sp modelId="{8136263E-9194-774D-A3CA-CFF61B021DCD}">
      <dsp:nvSpPr>
        <dsp:cNvPr id="0" name=""/>
        <dsp:cNvSpPr/>
      </dsp:nvSpPr>
      <dsp:spPr>
        <a:xfrm>
          <a:off x="0" y="4295884"/>
          <a:ext cx="5906181" cy="434070"/>
        </a:xfrm>
        <a:prstGeom prst="roundRect">
          <a:avLst/>
        </a:prstGeom>
        <a:solidFill>
          <a:schemeClr val="accent2">
            <a:hueOff val="-1191035"/>
            <a:satOff val="1343"/>
            <a:lumOff val="3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Slope</a:t>
          </a:r>
        </a:p>
      </dsp:txBody>
      <dsp:txXfrm>
        <a:off x="21190" y="4317074"/>
        <a:ext cx="5863801" cy="391690"/>
      </dsp:txXfrm>
    </dsp:sp>
    <dsp:sp modelId="{389B5E3F-D0CB-A348-AFCD-5316F1949FD4}">
      <dsp:nvSpPr>
        <dsp:cNvPr id="0" name=""/>
        <dsp:cNvSpPr/>
      </dsp:nvSpPr>
      <dsp:spPr>
        <a:xfrm>
          <a:off x="0" y="4770274"/>
          <a:ext cx="5906181" cy="4340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Aspect</a:t>
          </a:r>
        </a:p>
      </dsp:txBody>
      <dsp:txXfrm>
        <a:off x="21190" y="4791464"/>
        <a:ext cx="5863801" cy="391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A22A7-7F23-9341-A0CA-42F917038BFC}">
      <dsp:nvSpPr>
        <dsp:cNvPr id="0" name=""/>
        <dsp:cNvSpPr/>
      </dsp:nvSpPr>
      <dsp:spPr>
        <a:xfrm>
          <a:off x="0" y="31805"/>
          <a:ext cx="5906181" cy="432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Winter temperature: 3.616%</a:t>
          </a:r>
        </a:p>
      </dsp:txBody>
      <dsp:txXfrm>
        <a:off x="21132" y="52937"/>
        <a:ext cx="5863917" cy="390636"/>
      </dsp:txXfrm>
    </dsp:sp>
    <dsp:sp modelId="{2199ABA6-45BF-C649-99B4-823914BB7BF2}">
      <dsp:nvSpPr>
        <dsp:cNvPr id="0" name=""/>
        <dsp:cNvSpPr/>
      </dsp:nvSpPr>
      <dsp:spPr>
        <a:xfrm>
          <a:off x="0" y="522305"/>
          <a:ext cx="5906181" cy="432900"/>
        </a:xfrm>
        <a:prstGeom prst="roundRect">
          <a:avLst/>
        </a:prstGeom>
        <a:solidFill>
          <a:schemeClr val="accent2">
            <a:hueOff val="-110281"/>
            <a:satOff val="124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summer temperature: 4.563%</a:t>
          </a:r>
        </a:p>
      </dsp:txBody>
      <dsp:txXfrm>
        <a:off x="21132" y="543437"/>
        <a:ext cx="5863917" cy="390636"/>
      </dsp:txXfrm>
    </dsp:sp>
    <dsp:sp modelId="{781EF1F8-9E65-AB42-9BC3-150CFEBEE0E2}">
      <dsp:nvSpPr>
        <dsp:cNvPr id="0" name=""/>
        <dsp:cNvSpPr/>
      </dsp:nvSpPr>
      <dsp:spPr>
        <a:xfrm>
          <a:off x="0" y="1012805"/>
          <a:ext cx="5906181" cy="432900"/>
        </a:xfrm>
        <a:prstGeom prst="roundRect">
          <a:avLst/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Second summer temperature: 10.249%</a:t>
          </a:r>
        </a:p>
      </dsp:txBody>
      <dsp:txXfrm>
        <a:off x="21132" y="1033937"/>
        <a:ext cx="5863917" cy="390636"/>
      </dsp:txXfrm>
    </dsp:sp>
    <dsp:sp modelId="{912B39CC-4184-9E48-A41A-3ABD8FA2D668}">
      <dsp:nvSpPr>
        <dsp:cNvPr id="0" name=""/>
        <dsp:cNvSpPr/>
      </dsp:nvSpPr>
      <dsp:spPr>
        <a:xfrm>
          <a:off x="0" y="1503305"/>
          <a:ext cx="5906181" cy="432900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winter precipitation: 3.314%</a:t>
          </a:r>
        </a:p>
      </dsp:txBody>
      <dsp:txXfrm>
        <a:off x="21132" y="1524437"/>
        <a:ext cx="5863917" cy="390636"/>
      </dsp:txXfrm>
    </dsp:sp>
    <dsp:sp modelId="{28D83C40-CCDD-B54C-B829-615763CF3A35}">
      <dsp:nvSpPr>
        <dsp:cNvPr id="0" name=""/>
        <dsp:cNvSpPr/>
      </dsp:nvSpPr>
      <dsp:spPr>
        <a:xfrm>
          <a:off x="0" y="1993805"/>
          <a:ext cx="5906181" cy="43290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winter precipitation: 45.813%</a:t>
          </a:r>
        </a:p>
      </dsp:txBody>
      <dsp:txXfrm>
        <a:off x="21132" y="2014937"/>
        <a:ext cx="5863917" cy="390636"/>
      </dsp:txXfrm>
    </dsp:sp>
    <dsp:sp modelId="{6018E127-E166-254E-BEB6-CEF295E031C5}">
      <dsp:nvSpPr>
        <dsp:cNvPr id="0" name=""/>
        <dsp:cNvSpPr/>
      </dsp:nvSpPr>
      <dsp:spPr>
        <a:xfrm>
          <a:off x="0" y="2484305"/>
          <a:ext cx="5906181" cy="432900"/>
        </a:xfrm>
        <a:prstGeom prst="roundRect">
          <a:avLst/>
        </a:prstGeom>
        <a:solidFill>
          <a:schemeClr val="accent2">
            <a:hueOff val="-551405"/>
            <a:satOff val="622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summer precipitation</a:t>
          </a:r>
          <a:r>
            <a:rPr lang="en-US" sz="1800" kern="1200"/>
            <a:t>: 2.271</a:t>
          </a:r>
          <a:r>
            <a:rPr lang="en-US" sz="1800" kern="1200" dirty="0"/>
            <a:t>%</a:t>
          </a:r>
        </a:p>
      </dsp:txBody>
      <dsp:txXfrm>
        <a:off x="21132" y="2505437"/>
        <a:ext cx="5863917" cy="390636"/>
      </dsp:txXfrm>
    </dsp:sp>
    <dsp:sp modelId="{7A210848-CA61-7846-9094-BB53AE402AEA}">
      <dsp:nvSpPr>
        <dsp:cNvPr id="0" name=""/>
        <dsp:cNvSpPr/>
      </dsp:nvSpPr>
      <dsp:spPr>
        <a:xfrm>
          <a:off x="0" y="2974805"/>
          <a:ext cx="5906181" cy="43290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 summer precipitation: 4.254%</a:t>
          </a:r>
        </a:p>
      </dsp:txBody>
      <dsp:txXfrm>
        <a:off x="21132" y="2995937"/>
        <a:ext cx="5863917" cy="390636"/>
      </dsp:txXfrm>
    </dsp:sp>
    <dsp:sp modelId="{FF5D77D8-ABC8-224D-A887-5F9CFBBC17F0}">
      <dsp:nvSpPr>
        <dsp:cNvPr id="0" name=""/>
        <dsp:cNvSpPr/>
      </dsp:nvSpPr>
      <dsp:spPr>
        <a:xfrm>
          <a:off x="0" y="3465305"/>
          <a:ext cx="5906181" cy="432900"/>
        </a:xfrm>
        <a:prstGeom prst="roundRect">
          <a:avLst/>
        </a:prstGeom>
        <a:solidFill>
          <a:schemeClr val="accent2">
            <a:hueOff val="-771967"/>
            <a:satOff val="870"/>
            <a:lumOff val="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summer precipitation: 2.481%</a:t>
          </a:r>
        </a:p>
      </dsp:txBody>
      <dsp:txXfrm>
        <a:off x="21132" y="3486437"/>
        <a:ext cx="5863917" cy="390636"/>
      </dsp:txXfrm>
    </dsp:sp>
    <dsp:sp modelId="{86CDC1EE-6D6D-E240-9EE6-CA0CE91D7ACC}">
      <dsp:nvSpPr>
        <dsp:cNvPr id="0" name=""/>
        <dsp:cNvSpPr/>
      </dsp:nvSpPr>
      <dsp:spPr>
        <a:xfrm>
          <a:off x="0" y="3955805"/>
          <a:ext cx="5906181" cy="43290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Latitude: 11.462%</a:t>
          </a:r>
        </a:p>
      </dsp:txBody>
      <dsp:txXfrm>
        <a:off x="21132" y="3976937"/>
        <a:ext cx="5863917" cy="390636"/>
      </dsp:txXfrm>
    </dsp:sp>
    <dsp:sp modelId="{23881C4F-F69A-9541-A6E7-E9663CF127F2}">
      <dsp:nvSpPr>
        <dsp:cNvPr id="0" name=""/>
        <dsp:cNvSpPr/>
      </dsp:nvSpPr>
      <dsp:spPr>
        <a:xfrm>
          <a:off x="0" y="4446305"/>
          <a:ext cx="5906181" cy="432900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Longitude: 11.939%</a:t>
          </a:r>
        </a:p>
      </dsp:txBody>
      <dsp:txXfrm>
        <a:off x="21132" y="4467437"/>
        <a:ext cx="5863917" cy="390636"/>
      </dsp:txXfrm>
    </dsp:sp>
    <dsp:sp modelId="{4B0E4E66-F60A-EB43-B95D-A8223008A000}">
      <dsp:nvSpPr>
        <dsp:cNvPr id="0" name=""/>
        <dsp:cNvSpPr/>
      </dsp:nvSpPr>
      <dsp:spPr>
        <a:xfrm>
          <a:off x="0" y="4936805"/>
          <a:ext cx="5906181" cy="432900"/>
        </a:xfrm>
        <a:prstGeom prst="roundRect">
          <a:avLst/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Aspect: 0.0%</a:t>
          </a:r>
        </a:p>
      </dsp:txBody>
      <dsp:txXfrm>
        <a:off x="21132" y="4957937"/>
        <a:ext cx="5863917" cy="390636"/>
      </dsp:txXfrm>
    </dsp:sp>
    <dsp:sp modelId="{C2B58333-0AFC-C240-84AB-D33ABF1E8512}">
      <dsp:nvSpPr>
        <dsp:cNvPr id="0" name=""/>
        <dsp:cNvSpPr/>
      </dsp:nvSpPr>
      <dsp:spPr>
        <a:xfrm>
          <a:off x="0" y="5427305"/>
          <a:ext cx="5906181" cy="432900"/>
        </a:xfrm>
        <a:prstGeom prst="roundRect">
          <a:avLst/>
        </a:prstGeom>
        <a:solidFill>
          <a:schemeClr val="accent2">
            <a:hueOff val="-1213092"/>
            <a:satOff val="1368"/>
            <a:lumOff val="3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Slope: 0.038%</a:t>
          </a:r>
        </a:p>
      </dsp:txBody>
      <dsp:txXfrm>
        <a:off x="21132" y="5448437"/>
        <a:ext cx="5863917" cy="390636"/>
      </dsp:txXfrm>
    </dsp:sp>
    <dsp:sp modelId="{9C02B15F-2E9E-714C-93D4-DEC6FBC9825A}">
      <dsp:nvSpPr>
        <dsp:cNvPr id="0" name=""/>
        <dsp:cNvSpPr/>
      </dsp:nvSpPr>
      <dsp:spPr>
        <a:xfrm>
          <a:off x="0" y="5917805"/>
          <a:ext cx="5906181" cy="43290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Elevation: 0.0%</a:t>
          </a:r>
        </a:p>
      </dsp:txBody>
      <dsp:txXfrm>
        <a:off x="21132" y="5938937"/>
        <a:ext cx="5863917" cy="39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24575,'5'-7'0,"27"2"0,35 5 0,31 0-1758,-33 0 0,4 0 1758,7 0 0,1 0 0,-1 0 0,2 0 0,7 0 0,-4 0-104,-23 0 0,-1 0 104,14 0 0,-1 0 0,-18 0 0,-2 0 0,10 0 0,2 0 151,-2 0 1,-2 0-152,38 0 0,-43 0 0,0 0 0,40 0 0,1 0 0,-11 0 0,-3 0 0,-11 0 0,-9 0 1684,-3 0-1684,-9 0 1087,-1 0-1087,-7 0 650,5 0-650,-6 0 0,18 0 0,-7 0 0,17 0 0,-17 0 0,16 0 0,-6 0 0,0 0 0,7 0 0,-18 7 0,9-6 0,-11 6 0,1-7 0,-9 0 0,-2 0 0,-8 0 0,-7 0 0,-2 0 0,-6 0 0,-1 0 0,0 0 0,0 0 0,0 0 0,0 0 0,0 0 0,0 0 0,-1 0 0,1 0 0,0 0 0,0 0 0,0 0 0,0 0 0,0 0 0,0 0 0,0 0 0,0 0 0,0 0 0,-1 0 0,1 0 0,-1 0 0,0 0 0,1 0 0,-7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1545 24575,'0'-19'0,"0"-6"0,0 11 0,0-22 0,0-17 0,0-32 0,0 11 0,0-3 0,0 17 0,0 1-347,0-16 0,0 3 347,0-22-607,0 28 0,0-2 607,0 16 0,0 0 0,0-6 0,0 3 0,0-23 0,0 18 0,0 8 0,0 5 651,0 18-651,0 7 1257,0 2-1257,0 6 0,0 1 0,0 1 0,0 10 0,0 9 0,5 1 0,2 3 0,5-11 0,1 0 0,-1 0 0,0 0 0,-6-6 0,0-1 0,-6-5 0,0-1 0,0 1 0,0-1 0,0 0 0,-6 6 0,4-5 0,-9 11 0,10-11 0,-5 5 0,11 0 0,2 1 0,6 6 0,7 7 0,-5 0 0,12 7 0,-12-6 0,12 5 0,-5-5 0,7 0 0,0-2 0,8 1 0,2-5 0,9 5 0,0-7 0,9 0 0,2 0 0,11 0 0,9 0 0,-16 0 0,15 0 0,-19 0 0,10 0 0,-9 0 0,-11 0 0,-4 0 0,-5 0 0,-1 0 0,-2 0 0,-8 0 0,0 0 0,8 0 0,-6 0 0,7 0 0,-1 0 0,-6 0 0,6-7 0,0 6 0,-6-12 0,7 11 0,-9-4 0,-1-1 0,1 6 0,-7-6 0,5 7 0,-12 0 0,5-6 0,-7 5 0,1-5 0,-1 6 0,0 0 0,0 0 0,0 0 0,0 0 0,0 0 0,7 0 0,-5 0 0,5 0 0,-7 0 0,0 0 0,0 0 0,1 0 0,6 0 0,-5 0 0,5 0 0,-7 0 0,0 0 0,0 0 0,0 0 0,0 0 0,0 0 0,0 0 0,0 0 0,0 0 0,0 0 0,0 0 0,-1 0 0,0 0 0,0 0 0,0 0 0,1 0 0,-6 5 0,3 2 0,-8 6 0,3 0 0,1 0 0,-4 0 0,3 0 0,-5 0 0,0 7 0,0 2 0,0 7 0,0 0 0,0 0 0,0 0 0,0 0 0,0 0 0,0 0 0,0 8 0,0-6 0,7 6 0,-6-15 0,6 5 0,-7-5 0,0 7 0,6-7 0,-5 5 0,5-5 0,0 0 0,-5 5 0,5-5 0,0 0 0,-5 5 0,5-5 0,-6 0 0,6 5 0,-4-5 0,11 7 0,-11 0 0,4 8 0,1 3 0,2 7 0,0 1 0,5-1 0,-13-7 0,13-3 0,-13 0 0,6-6 0,-1-1 0,-5-10 0,5 1 0,-6-7 0,0 6 0,0-7 0,0 0 0,0 0 0,0 0 0,0 0 0,0-1 0,0 0 0,6-5 0,-5 4 0,5-4 0,-6 6 0,0-1 0,0 0 0,0 0 0,0 0 0,0-11 0,-23-20 0,17 8 0,-17-12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3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16086 1 24575,'-34'0'0,"-63"0"0,2 0-2898,4 0 0,-10 0 2898,32 0 0,-1 0 0,-3 0-1204,-10 0 1,-4 0 0,-7 0 1203,17 0 0,-6 0 0,-3 0 0,2 0 0,6 0 0,-16 0 0,7 0 0,-7 0 0,-1 0 0,-7 0 0,0 0 0,6 0 0,-3 0 0,5 0 0,-2 0 0,20 0 0,-2 0 0,0 0 0,0 0-237,-2 0 0,-1-1 1,0 1-1,2 1 237,-21 2 0,2 1 0,1 1 0,3 3 0,1 2 0,-1-1 0,19-1 0,0 0 0,-1-1 0,2 1-586,-21 1 1,2-1-1,1 2 586,5 1 0,0 1 0,2-1 0,-2-6 0,1 0 0,6 1 0,-4 10 0,0 1-7,-6-6 1,-8-3 0,8-1 6,9-1 0,0 0 451,-1 2 1,-7 0 0,5-1-452,-10-6 0,4 0 0,-2 4 0,0 0 0,-7 1 0,-1-1 0,32-1 0,0 0 0,0 2 0,-4 1 0,-1 1 0,1 1 0,-2-1 0,0 0 0,2 0 0,-15 3 0,0 0 0,6-2 0,-3-1 0,4 0 0,-4 3 0,0 1 0,7-4 0,-5 0 0,5 0 0,-8 3 0,1 0 665,-6 1 1,0-1-666,5 0 0,0 0 0,-6 1 0,-2-1 0,2 0 0,0 1 0,-1-1 0,0 1 0,1-1 0,0 0 0,6 0 0,1 0 0,-5 1 0,0-1 0,5 0 0,0 0 0,0 0 0,0 0 0,-7 0 0,2 1 0,11 3 0,1 1 0,-6-5 0,0 2 0,0 7 0,1 2 0,5-5 0,0 0 0,-6-1 0,1 2 0,6 2 0,1 1 581,0-5 0,0 1-581,-1 3 0,1 3 0,-1 3 0,1 0 0,-2-3 0,3 0 655,17-3 0,-1 1-655,-13 4 0,1 0 0,19-9 0,0 0 0,-22 10 0,-2 1 0,19-7 0,0-1 0,-10-3 0,1 0 812,16 2 0,1-1-812,-5-6 0,1 0 0,-31 15 1669,3-1-1669,10-5 0,1 5 0,-1-8 1592,10 0-1592,-7 7 1265,8-5-1265,-1 5 617,3-7-617,-1-1 204,8 0-204,-17 1 0,17-1 0,-17 1 0,7 0 0,-9 0 0,-1 8 0,1-6 0,-1 6 0,10-8 0,3-1 0,9 0 0,9-1 0,1-6 0,9-3 0,7 0 0,2-4 0,-1 10 0,-1-10 0,-7 10 0,-13-4 0,1 8 0,-3-2 0,6 1 0,9-7 0,0 5 0,0-11 0,7 4 0,1 0 0,8-4 0,0 3 0,0-5 0,-1 6 0,-6-4 0,-2 10 0,-7-10 0,0 10 0,0-4 0,6 0 0,-4 5 0,5-11 0,-7 4 0,7-6 0,1 6 0,1-4 0,5 3 0,-12-5 0,12 0 0,-13 7 0,6-6 0,0 6 0,2-7 0,-1 0 0,6 0 0,-5 0 0,7 6 0,-1-5 0,1 5 0,0-6 0,-7 0 0,5 0 0,-5 0 0,0 0 0,-2 6 0,-7-4 0,0 11 0,-1-12 0,1 12 0,0-11 0,7 4 0,-5 0 0,12-4 0,-13 4 0,13-6 0,-5 6 0,-1-4 0,6 4 0,-12 0 0,12 1 0,-12 8 0,5-1 0,-8 0 0,1 0 0,0 1 0,7-1 0,-5 0 0,12-1 0,-13 1 0,6 0 0,0 0 0,-5 1 0,5-2 0,0 1 0,-6 1 0,13-2 0,-5 1 0,-1-1 0,6 0 0,-5 1 0,7-1 0,-1 7 0,-6-4 0,4 4 0,-4-6 0,-1 6 0,6 2 0,-6-1 0,7 7 0,0-14 0,0 7 0,0-1 0,1-5 0,-1 5 0,7-7 0,-5 0 0,5 0 0,-6 0 0,5 0 0,-4 0 0,11 0 0,-17 0 0,10 0 0,-11-6 0,7-2 0,5 1 0,-4-5 0,4 10 0,-5-10 0,0 10 0,0-5 0,-1 1 0,7 4 0,-6-10 0,11 10 0,-11-9 0,11 9 0,-10-4 0,4 0 0,1 4 0,-5-10 0,9 10 0,-8-10 0,8 10 0,-9-10 0,10 10 0,1-10 0,7 5 0,5-6 0,8 0 0,-11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1 24575,'-7'5'0,"-4"2"0,4 6 0,-6-1 0,6 1 0,-4-7 0,9 5 0,-10-9 0,11 9 0,-5-4 0,0 0 0,5 4 0,-5-5 0,0 1 0,5 3 0,-5-3 0,6 5 0,0 0 0,-5 0 0,4 0 0,-10 0 0,9 0 0,-9 0 0,10 0 0,-4 0 0,-1-6 0,-1 0 0,0-1 0,2 2 0,5 5 0,0-1 0,-5 2 0,3-1 0,-3 0 0,-1-5 0,5 4 0,-5-4 0,0 6 0,5-1 0,-11 0 0,11 1 0,-5 0 0,0-7 0,5 6 0,-5-5 0,0 6 0,5 0 0,-10-1 0,9 1 0,-3 0 0,-1-6 0,4 4 0,-3-4 0,5 6 0,-6 0 0,4-1 0,-4 1 0,0-6 0,5 5 0,-5-5 0,0 0 0,5 4 0,-5-4 0,0 1 0,4 3 0,-4-4 0,1 6 0,3-1 0,-10-4 0,11 3 0,-5-4 0,0 5 0,5 1 0,-10-7 0,10 6 0,-10-11 0,9 11 0,-3-6 0,0 7 0,3-1 0,-3 0 0,5 0 0,0 0 0,0 0 0,0 0 0,0 1 0,0-1 0,0 1 0,0-1 0,0 1 0,0-1 0,0 1 0,0-1 0,0 0 0,0 1 0,0-1 0,0 1 0,0 0 0,0 0 0,0 0 0,0 0 0,0 0 0,0-1 0,0 0 0,0 0 0,5-5 0,2-2 0,4-5 0,2 0 0,-1 0 0,0 0 0,0 0 0,0 0 0,1 0 0,-1 0 0,-5 6 0,4-5 0,-10 11 0,10-11 0,-10 10 0,5-4 0,-6 5 0,0 1 0,0-1 0,0 0 0,0 1 0,0-1 0,0 1 0,0 0 0,0 0 0,0 0 0,0 0 0,0 0 0,0 0 0,0 0 0,0 1 0,0-1 0,0 0 0,0-1 0,0 1 0,0 0 0,0 0 0,0 0 0,0-1 0,0 1 0,0-1 0,0 0 0,0 0 0,0 1 0,0-1 0,0 0 0,0 0 0,0 0 0,-6-5 0,-1-2 0,-5-5 0,0 6 0,-1-5 0,6 10 0,-4-9 0,4 9 0,-1-4 0,-3 0 0,10 4 0,-11-4 0,10 6 0,-10 0 0,5 0 0,-7 8 0,7 0 0,-6 8 0,4 0 0,-5-7 0,0 6 0,6-7 0,-5 8 0,12-7 0,-12-2 0,12 0 0,-5-5 0,6 5 0,0-7 0,-6 0 0,5 0 0,-5-1 0,6 0 0,5-5 0,2 4 0,6-9 0,0 9 0,-1-4 0,1 6 0,0 0 0,0 0 0,-6 7 0,5-5 0,-4 12 0,6-5 0,-1 0 0,-5-2 0,5 0 0,-6-5 0,1 5 0,4 0 0,-10-5 0,4 5 0,0-7 0,-5 1 0,5-1 0,-6 0 0,6 0 0,-5 0 0,5 0 0,-6 0 0,0 0 0,0 0 0,0 0 0,0 0 0,0 0 0,0 0 0,0 0 0,0 0 0,0 0 0,0 0 0,0 0 0,-6-6 0,5 5 0,-11-5 0,5 6 0,-1 1 0,-4 6 0,4-5 0,0 12 0,-4-12 0,4 12 0,1-12 0,0 5 0,2-7 0,3 0 0,-4 0 0,6-1 0,6-5 0,0-1 0,6-6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24575,'48'0'0,"32"0"0,-31 0 0,3 0-1652,15 0 0,4 0 1652,10 0 0,3 0 0,-1 0 0,2 0-1064,14 0 1,2 0 1063,-33 0 0,1 0 0,-3 0 0,16 1 0,-1-2-74,16-4 0,-4 0 74,-28 4 0,-1-1 0,18-3 0,1 0 0,-14 4 0,-1 2 0,-1-1 0,0 0-250,-6 0 1,-1 0 249,37 0 0,-44 0 0,-3 0 0,22 0 1324,8 0-1324,-10 0 2420,-11 0-2420,-2 0 1648,-9 0-1648,-1 0 686,-7 0-686,5 0 0,-14 0 0,15 0 0,-15 0 0,6 0 0,0 0 0,3 0 0,-1 0 0,7 0 0,-15-7 0,6 6 0,0-6 0,2 0 0,1 5 0,5-12 0,-5 12 0,-1-11 0,6 11 0,-5-12 0,-1 13 0,-2-7 0,-8 2 0,0 4 0,-7-4 0,-2 0 0,-6 4 0,-1-4 0,0 0 0,0 5 0,0-5 0,0 0 0,0 5 0,0-11 0,0 10 0,0-9 0,0 9 0,0-4 0,0 6 0,0 0 0,0 0 0,-1 0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24575,'5'-7'0,"10"2"0,35 5 0,15 0 0,-14 0 0,3 0-588,0 0 0,1 0 588,11 0 0,2 0 0,-6 0 0,0 0 0,-6 0 0,-2 0 0,-2 0 0,-1 0 0,44 0 0,-41 0 0,1 0 0,4 0 0,2 0 0,6 0 0,0 0 0,-6 0 0,1 0 0,11 0 0,1 0 0,-12 0 0,0 0-651,11 0 0,1 0 651,2 0 0,0 0 0,8 0 0,2 0 0,7 0 0,-2 0 0,-24 0 0,-1 0 0,13 0 0,-2 0 0,-21 0 0,3 0 0,38 0 0,4 0-945,-20 0 1,1 0 944,19 0 0,-3 0 0,-34 0 0,-3 0-381,5 0 1,-1 0 380,-10 0 0,-1 0 0,6 0 0,1 0 0,-6 0 0,-1 0 696,41 0-696,-25-15 1417,-13 12-1417,-17-11 2048,-3 14-2048,-15 0 967,-2 0-967,-7 0 0,0 0 0,0-6 0,0 4 0,0-4 0,1 6 0,-2 0 0,1 0 0,-6-6 0,5 5 0,-5-5 0,0 1 0,4 3 0,-10-8 0,5 2 0,-6-20 0,0 17 0,0-10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3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24575,'34'0'0,"-5"0"0,26 0 0,-13 0 0,36 0 0,-16 0 0,-12 0 0,2 0 0,34 0 0,-34 0 0,1 0 0,40 0 0,1 0 0,-11 0 0,-3 0 0,-11 0 0,-9 7 0,7-5 0,-26 5 0,14 0 0,-15-5 0,7 5 0,-7-7 0,-3 0 0,0 0 0,-6 0 0,7 0 0,-9 0 0,0 0 0,-8 0 0,7 0 0,-6 0 0,7 0 0,0 0 0,0 0 0,8 0 0,-6 0 0,6 0 0,0 0 0,-6 0 0,7 0 0,-9 0 0,0 0 0,0 0 0,0 0 0,0 0 0,-8 0 0,0 0 0,-1 0 0,-6 0 0,7 0 0,-8 0 0,-1 0 0,1 0 0,-1 0 0,0-5 0,-5-2 0,4 1 0,-4 0 0,5 6 0,-5-6 0,3 5 0,-3-5 0,5 6 0,0 0 0,0 0 0,0 0 0,0 0 0,0 0 0,0 0 0,-6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4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24575,'57'0'0,"3"0"0,-1 0 0,31 0 0,-25 0-587,-8 0 1,1 0 586,17 0 0,-24 0 0,0 0 0,21 0 383,-1 0-383,-4 0 195,-8 0-195,0 0 0,-2 0 0,-9 0 595,9 0-595,-7 0 0,17 0 0,-17 0 0,7 0 0,0 0 0,-7 0 0,17 0 0,-17 0 0,7 0 0,-9 0 0,-1 0 0,1 0 0,-1 0 0,1 0 0,-9 0 0,7 0 0,-15 0 0,6 0 0,-8 6 0,8-4 0,-13 4 0,11-6 0,-13 0 0,0 0 0,5 0 0,-5 0 0,7 0 0,0 7 0,0-6 0,9 6 0,-7-1 0,6-4 0,-8 4 0,0-6 0,-7 0 0,-2 0 0,0 0 0,-5 0 0,5 0 0,-7 0 0,0 0 0,0 6 0,0-4 0,0 3 0,0-5 0,0 6 0,0-4 0,0 9 0,1-9 0,-1 4 0,-1-6 0,-4-6 0,-9 5 0,-6-10 0,-1 9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4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24575,'20'0'0,"1"0"0,16 0 0,12 0 0,1 0 0,16 0 0,5 0 0,24 0-427,-41 0 1,0 0 426,1 0 0,-1 0 0,-1 0 0,0 0 0,0 0 0,-1 0 0,2 0 0,1 0 0,5 0 0,1 0 0,0 0 0,-1 0 0,-5 0 0,-2 0 0,1 0 0,-2 0 0,31 0 0,-3 0 0,-20 0 0,-3 0 0,-18 0 0,-8 0 853,-11 0-853,0 0 0,-5 0 0,5 0 0,-7 0 0,0 0 0,0 0 0,0 0 0,0 0 0,7 0 0,-5 0 0,12 0 0,-5 0 0,0 0 0,5 0 0,-5 0 0,7 0 0,0 0 0,0 0 0,-7 0 0,5 0 0,-12 0 0,12 0 0,-12 0 0,5 0 0,-7 0 0,0 0 0,0 0 0,0 0 0,0 0 0,0 0 0,0 0 0,-1 0 0,0 0 0,0 0 0,0 0 0,0 0 0,-5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5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24575,'13'0'0,"6"0"0,3 0 0,15 0 0,-6 0 0,25 0 0,-15 0 0,26 0 0,-7 0 0,20 0 0,-8 0 0,8 0 0,-11 0 0,1 0 0,-1 0 0,-10 0 0,-1 0 0,-11 0 0,1 0 0,-9 0 0,-1 0 0,-9 0 0,-1 0 0,1 0 0,0 0 0,0 0 0,0 0 0,-7 0 0,5 0 0,-5 0 0,0 0 0,6 0 0,-7 0 0,1 0 0,6 0 0,-7 0 0,8 0 0,0 0 0,0 0 0,9 0 0,-7 0 0,6 0 0,0 0 0,-6 0 0,15 0 0,-15 0 0,14 0 0,-14 0 0,15 0 0,-15 0 0,6 0 0,-8 0 0,-7 0 0,5 0 0,-12 0 0,13 0 0,-14 0 0,6 0 0,-7 0 0,7 0 0,-5 0 0,5 0 0,-7 0 0,0 0 0,0 0 0,1 0 0,-1 0 0,0 0 0,0 0 0,0 0 0,0 0 0,0 0 0,-1 0 0,2 0 0,-2 0 0,1 0 0,-1 0 0,-6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57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24575,'50'0'0,"4"0"0,15 0 0,1 0 0,10 0-478,-19 0 1,1 0 477,21 0 0,-13 0 0,1 0 0,17 0 0,-35 0 0,3 0 0,4 0 0,-2 0 0,27 0-27,-32 0 1,-3 0 26,22 0 0,8 0 0,-20 0 0,-3 0 0,-9 0 710,-9 0-710,-2 0 298,-8 0-298,0 0 0,0 0 0,0 0 0,0 0 0,0 0 0,0 0 0,0 0 0,8 0 0,-6 0 0,15 0 0,-15 0 0,6 0 0,-8 0 0,-7 0 0,5-6 0,-5 4 0,0-5 0,-2 7 0,-7 0 0,0 0 0,0 0 0,0 0 0,1 0 0,-1-5 0,0 3 0,0-4 0,0 6 0,0 0 0,0-6 0,0 5 0,0-5 0,0 6 0,0 0 0,0 0 0,0-6 0,0 5 0,-1-5 0,-5 1 0,4 4 0,-9-10 0,9 9 0,-4-3 0,5 5 0,0 0 0,-6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24575,'37'0'0,"-11"0"0,29 0 0,-6 0 0,22 0 0,1 0 0,8 0 0,0 0 0,-8 0 0,8 0 0,-11 0 0,-9 0 0,-3 0 0,-9 0 0,-9 0 0,-2 0 0,-8 0 0,0 0 0,-7 0 0,-2 0 0,1 0 0,-7 0 0,7 0 0,-8 0 0,0 0 0,0 0 0,7 0 0,-5 0 0,12 0 0,-5 0 0,7 0 0,-7 0 0,5 0 0,-5 0 0,0 0 0,5 0 0,-12 0 0,5 0 0,0 0 0,-5 0 0,12 0 0,-5 0 0,7 0 0,-7 0 0,5 0 0,3 0 0,1 0 0,7 0 0,-1 0 0,-6 0 0,14 0 0,-14 0 0,15 0 0,-15 0 0,6 0 0,0 0 0,-13 0 0,12 0 0,-14 0 0,7 0 0,-8 0 0,0 0 0,-1 0 0,-5 0 0,5 0 0,-7 0 0,0 0 0,0 0 0,0 0 0,0 0 0,0 0 0,0 0 0,-1 0 0,1 0 0,-1 0 0,1 0 0,-1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D22E-B22A-3543-8235-80D3EC7D39C1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9D7A2-9E1C-8746-868E-B2399CA96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n_Kam_H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shais/UnderstandingMachineLearn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4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4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 is set of years from start to end</a:t>
                </a:r>
              </a:p>
              <a:p>
                <a:r>
                  <a:rPr lang="en-US" dirty="0" err="1"/>
                  <a:t>Yem</a:t>
                </a:r>
                <a:r>
                  <a:rPr lang="en-US" dirty="0"/>
                  <a:t> is end of mean period</a:t>
                </a:r>
              </a:p>
              <a:p>
                <a:r>
                  <a:rPr lang="en-US" dirty="0"/>
                  <a:t>T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thermoka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predispositioin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ignore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 is the set of variables with values for each year</a:t>
                </a:r>
              </a:p>
              <a:p>
                <a:r>
                  <a:rPr lang="en-US" dirty="0"/>
                  <a:t>M is set of means from Ys to </a:t>
                </a:r>
                <a:r>
                  <a:rPr lang="en-US" dirty="0" err="1"/>
                  <a:t>Yem</a:t>
                </a:r>
                <a:r>
                  <a:rPr lang="en-US" dirty="0"/>
                  <a:t> for each var</a:t>
                </a:r>
              </a:p>
              <a:p>
                <a:r>
                  <a:rPr lang="en-US" dirty="0" err="1"/>
                  <a:t>PDv</a:t>
                </a:r>
                <a:r>
                  <a:rPr lang="en-US" dirty="0"/>
                  <a:t> is the set of percent differences from for each variable for each year</a:t>
                </a:r>
              </a:p>
              <a:p>
                <a:r>
                  <a:rPr lang="en-US" dirty="0"/>
                  <a:t>TKI is the </a:t>
                </a:r>
                <a:r>
                  <a:rPr lang="en-US" dirty="0" err="1"/>
                  <a:t>iniation</a:t>
                </a:r>
                <a:r>
                  <a:rPr lang="en-US" dirty="0"/>
                  <a:t> value for each variable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 is set of years from start to end</a:t>
                </a:r>
              </a:p>
              <a:p>
                <a:r>
                  <a:rPr lang="en-US" dirty="0" err="1"/>
                  <a:t>Yem</a:t>
                </a:r>
                <a:r>
                  <a:rPr lang="en-US" dirty="0"/>
                  <a:t> is end of mean period</a:t>
                </a:r>
              </a:p>
              <a:p>
                <a:r>
                  <a:rPr lang="en-US" dirty="0"/>
                  <a:t>T is </a:t>
                </a:r>
                <a:r>
                  <a:rPr lang="en-US" b="0" i="0">
                    <a:latin typeface="Cambria Math" panose="02040503050406030204" pitchFamily="18" charset="0"/>
                  </a:rPr>
                  <a:t>"thermoka" r"st predispositioin value, or 1 to ignore"</a:t>
                </a:r>
                <a:endParaRPr lang="en-US" dirty="0"/>
              </a:p>
              <a:p>
                <a:r>
                  <a:rPr lang="en-US" dirty="0"/>
                  <a:t>V is the set of variables with values for each year</a:t>
                </a:r>
              </a:p>
              <a:p>
                <a:r>
                  <a:rPr lang="en-US" dirty="0"/>
                  <a:t>M is set of means from Ys to </a:t>
                </a:r>
                <a:r>
                  <a:rPr lang="en-US" dirty="0" err="1"/>
                  <a:t>Yem</a:t>
                </a:r>
                <a:r>
                  <a:rPr lang="en-US" dirty="0"/>
                  <a:t> for each var</a:t>
                </a:r>
              </a:p>
              <a:p>
                <a:r>
                  <a:rPr lang="en-US" dirty="0" err="1"/>
                  <a:t>PDv</a:t>
                </a:r>
                <a:r>
                  <a:rPr lang="en-US" dirty="0"/>
                  <a:t> is the set of percent differences from for each variable for each year</a:t>
                </a:r>
              </a:p>
              <a:p>
                <a:r>
                  <a:rPr lang="en-US" dirty="0"/>
                  <a:t>TKI is the </a:t>
                </a:r>
                <a:r>
                  <a:rPr lang="en-US" dirty="0" err="1"/>
                  <a:t>iniation</a:t>
                </a:r>
                <a:r>
                  <a:rPr lang="en-US" dirty="0"/>
                  <a:t> value for each variable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is undetermined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9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min and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8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min and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1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values before and after threshold is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 of decision trees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Ensemble learning method: i.e. uses multiple instances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by  Tin</a:t>
            </a:r>
            <a:r>
              <a:rPr lang="en-US" dirty="0">
                <a:hlinkClick r:id="rId3" tooltip="Tin Kam Ho"/>
              </a:rPr>
              <a:t> </a:t>
            </a:r>
            <a:r>
              <a:rPr lang="en-US" dirty="0"/>
              <a:t>Kam Ho refined by Leo </a:t>
            </a:r>
            <a:r>
              <a:rPr lang="en-US" dirty="0" err="1"/>
              <a:t>Breiman</a:t>
            </a:r>
            <a:r>
              <a:rPr lang="en-US" dirty="0"/>
              <a:t> and Adele Cutler, they added the bootstrap aggregating</a:t>
            </a:r>
          </a:p>
          <a:p>
            <a:endParaRPr lang="en-US" dirty="0"/>
          </a:p>
          <a:p>
            <a:r>
              <a:rPr lang="en-US" dirty="0" err="1"/>
              <a:t>Corretts</a:t>
            </a:r>
            <a:r>
              <a:rPr lang="en-US" dirty="0"/>
              <a:t> for over fitting by…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4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Shalev-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Shwartz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Shai; Ben-David, Shai (2014). "18. Decision Trees".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Understanding Machine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Press.</a:t>
            </a:r>
          </a:p>
          <a:p>
            <a:pPr algn="ctr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dirty="0"/>
              <a:t>Cost function</a:t>
            </a:r>
          </a:p>
          <a:p>
            <a:pPr algn="l"/>
            <a:r>
              <a:rPr lang="en-US" dirty="0"/>
              <a:t>	Used at each node to determine the best split of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impurity</a:t>
            </a:r>
          </a:p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 is a measure of how often a randomly chosen element from the set would be incorrectly labeled if it was 		randomly labeled according to the distribution of labels in the subset</a:t>
            </a:r>
          </a:p>
          <a:p>
            <a:pPr algn="l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Information 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Basically means that each tree in forest is built based from a random subset of input features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2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/>
              <a:t>OR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Can we determine which inputs/factors to the thermokarst initiation model are most important, and develop a model based on those that produces results similar to the original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a reduced order model?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Reduce complexity in models to gain increases in speed at runtime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8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Thermokarst initiation is thought to be mainly climatologically 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4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precipitation is rainfall that transfers heat to ground</a:t>
            </a:r>
          </a:p>
          <a:p>
            <a:r>
              <a:rPr lang="en-US" dirty="0"/>
              <a:t>Winter precipitation is Snow that insulates 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winter precipitation falls as Snow potentially creating increased insulation early in the season so that ground heat is unable to escape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winter precipitation falls as Snow potentially creating  continued insulation for the entire winter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18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precipitation adds heat to the ground, which in summer may increase ALD, or in late summer fall become trapped by winter snows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8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temperatures in summer N indicate increased thawing in permafrost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temperatures in winter N-N+1 indicate permafrost is unable to freeze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temperatures in summer N indicate increased thawing in permafrost, potentially building on previous year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Degree days are the integration of temperature values above or below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6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may location influence the thermokarst process</a:t>
            </a:r>
          </a:p>
          <a:p>
            <a:endParaRPr lang="en-US" dirty="0"/>
          </a:p>
          <a:p>
            <a:r>
              <a:rPr lang="en-US" dirty="0"/>
              <a:t>Latitude and </a:t>
            </a:r>
            <a:r>
              <a:rPr lang="en-US" dirty="0" err="1"/>
              <a:t>longiude</a:t>
            </a:r>
            <a:r>
              <a:rPr lang="en-US" dirty="0"/>
              <a:t> are location on globe</a:t>
            </a:r>
          </a:p>
          <a:p>
            <a:endParaRPr lang="en-US" dirty="0"/>
          </a:p>
          <a:p>
            <a:r>
              <a:rPr lang="en-US" dirty="0"/>
              <a:t>Elevation</a:t>
            </a:r>
          </a:p>
          <a:p>
            <a:endParaRPr lang="en-US" dirty="0"/>
          </a:p>
          <a:p>
            <a:r>
              <a:rPr lang="en-US" dirty="0"/>
              <a:t>Slope</a:t>
            </a:r>
          </a:p>
          <a:p>
            <a:r>
              <a:rPr lang="en-US" dirty="0"/>
              <a:t>Aspect direction of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5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the features used for training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7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Develop random forest models using all features described previously, and original thermokarst initiation model.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Decide on what is the new model</a:t>
            </a:r>
          </a:p>
          <a:p>
            <a:endParaRPr lang="en-US" dirty="0"/>
          </a:p>
          <a:p>
            <a:r>
              <a:rPr lang="en-US" dirty="0"/>
              <a:t>Compare the results 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howclose</a:t>
            </a:r>
            <a:r>
              <a:rPr lang="en-US" dirty="0"/>
              <a:t> are the numerical values</a:t>
            </a:r>
          </a:p>
          <a:p>
            <a:r>
              <a:rPr lang="en-US" dirty="0"/>
              <a:t>	how much area is marked as </a:t>
            </a:r>
            <a:r>
              <a:rPr lang="en-US" dirty="0" err="1"/>
              <a:t>iniation</a:t>
            </a:r>
            <a:r>
              <a:rPr lang="en-US" dirty="0"/>
              <a:t> once the thresholds are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this useful to?</a:t>
            </a:r>
          </a:p>
          <a:p>
            <a:r>
              <a:rPr lang="en-US" dirty="0"/>
              <a:t>	wild life management</a:t>
            </a:r>
          </a:p>
          <a:p>
            <a:r>
              <a:rPr lang="en-US" dirty="0"/>
              <a:t>		Where do the ducks go in winter</a:t>
            </a:r>
          </a:p>
          <a:p>
            <a:r>
              <a:rPr lang="en-US" dirty="0"/>
              <a:t>	Changes in </a:t>
            </a:r>
            <a:r>
              <a:rPr lang="en-US" dirty="0" err="1"/>
              <a:t>vegitation</a:t>
            </a:r>
            <a:endParaRPr lang="en-US" dirty="0"/>
          </a:p>
          <a:p>
            <a:r>
              <a:rPr lang="en-US" dirty="0"/>
              <a:t>	construction projects</a:t>
            </a:r>
          </a:p>
          <a:p>
            <a:r>
              <a:rPr lang="en-US" dirty="0"/>
              <a:t>		Where to build a well</a:t>
            </a:r>
          </a:p>
          <a:p>
            <a:r>
              <a:rPr lang="en-US" dirty="0"/>
              <a:t>	other modeling projects (E3SM)</a:t>
            </a:r>
          </a:p>
          <a:p>
            <a:r>
              <a:rPr lang="en-US" dirty="0"/>
              <a:t>		Cannot currently transition their ‘landcover state’ from wet to dry or vice versa.</a:t>
            </a:r>
          </a:p>
          <a:p>
            <a:r>
              <a:rPr lang="en-US" dirty="0"/>
              <a:t>		This has </a:t>
            </a:r>
            <a:r>
              <a:rPr lang="en-US" dirty="0" err="1"/>
              <a:t>inpacts</a:t>
            </a:r>
            <a:r>
              <a:rPr lang="en-US" dirty="0"/>
              <a:t> on the carbon and energy fluxes that influence the model</a:t>
            </a:r>
          </a:p>
          <a:p>
            <a:endParaRPr lang="en-US" dirty="0"/>
          </a:p>
          <a:p>
            <a:r>
              <a:rPr lang="en-US" dirty="0"/>
              <a:t>E3SM is the DOE’s global climate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numpy</a:t>
            </a:r>
            <a:r>
              <a:rPr lang="en-US" dirty="0"/>
              <a:t> arrays for data representation</a:t>
            </a:r>
          </a:p>
          <a:p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used for find </a:t>
            </a:r>
            <a:r>
              <a:rPr lang="en-US" dirty="0" err="1"/>
              <a:t>ind</a:t>
            </a:r>
            <a:r>
              <a:rPr lang="en-US" dirty="0"/>
              <a:t> TDD and FDD from monthly data (spline function)</a:t>
            </a:r>
          </a:p>
          <a:p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 learn random forest </a:t>
            </a:r>
            <a:r>
              <a:rPr lang="en-US" dirty="0" err="1"/>
              <a:t>regresso</a:t>
            </a:r>
            <a:r>
              <a:rPr lang="en-US" dirty="0"/>
              <a:t> used</a:t>
            </a:r>
          </a:p>
          <a:p>
            <a:endParaRPr lang="en-US" dirty="0"/>
          </a:p>
          <a:p>
            <a:r>
              <a:rPr lang="en-US" dirty="0"/>
              <a:t>GDAL and QGIS used in data preparation for </a:t>
            </a:r>
            <a:r>
              <a:rPr lang="en-US" dirty="0" err="1"/>
              <a:t>georeferening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95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n_estimatiors</a:t>
            </a:r>
            <a:r>
              <a:rPr lang="en-US" dirty="0"/>
              <a:t>: number of trees in forest</a:t>
            </a:r>
          </a:p>
          <a:p>
            <a:r>
              <a:rPr lang="en-US" dirty="0"/>
              <a:t>Criterion: what function to use to detriment quality of each split in trees: Gini impurity or information Gain</a:t>
            </a:r>
          </a:p>
          <a:p>
            <a:r>
              <a:rPr lang="en-US" dirty="0"/>
              <a:t>Random state: seed used In </a:t>
            </a:r>
            <a:r>
              <a:rPr lang="en-US" dirty="0" err="1"/>
              <a:t>modles</a:t>
            </a:r>
            <a:r>
              <a:rPr lang="en-US" dirty="0"/>
              <a:t> random number generator</a:t>
            </a:r>
          </a:p>
          <a:p>
            <a:r>
              <a:rPr lang="en-US" dirty="0" err="1"/>
              <a:t>max_depth</a:t>
            </a:r>
            <a:r>
              <a:rPr lang="en-US" dirty="0"/>
              <a:t>, </a:t>
            </a:r>
            <a:r>
              <a:rPr lang="en-US" dirty="0" err="1"/>
              <a:t>min_samples_leaf</a:t>
            </a:r>
            <a:r>
              <a:rPr lang="en-US" dirty="0"/>
              <a:t>.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: controls tree size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Vary each parameter one at at time to see if results created get better.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best results with smallest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6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develop the ROM</a:t>
            </a:r>
          </a:p>
          <a:p>
            <a:endParaRPr lang="en-US" dirty="0"/>
          </a:p>
          <a:p>
            <a:r>
              <a:rPr lang="en-US" dirty="0"/>
              <a:t>	Use original model with new features </a:t>
            </a:r>
          </a:p>
          <a:p>
            <a:endParaRPr lang="en-US" dirty="0"/>
          </a:p>
          <a:p>
            <a:r>
              <a:rPr lang="en-US" dirty="0"/>
              <a:t>Iterate on the random forest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0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initial images </a:t>
            </a:r>
          </a:p>
          <a:p>
            <a:r>
              <a:rPr lang="en-US" dirty="0"/>
              <a:t>Show the generated tree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75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</a:t>
            </a:r>
            <a:r>
              <a:rPr lang="en-US" dirty="0" err="1"/>
              <a:t>fwp</a:t>
            </a:r>
            <a:r>
              <a:rPr lang="en-US" dirty="0"/>
              <a:t> is less than or equal t0 119.9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</a:t>
            </a:r>
            <a:r>
              <a:rPr lang="en-US" dirty="0" err="1"/>
              <a:t>fwp</a:t>
            </a:r>
            <a:r>
              <a:rPr lang="en-US" dirty="0"/>
              <a:t> is less than or equal t0 66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</a:t>
            </a:r>
            <a:r>
              <a:rPr lang="en-US" dirty="0" err="1"/>
              <a:t>Longidude</a:t>
            </a:r>
            <a:r>
              <a:rPr lang="en-US" dirty="0"/>
              <a:t> is &lt;= 323 thousand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</a:t>
            </a:r>
            <a:r>
              <a:rPr lang="en-US" dirty="0" err="1"/>
              <a:t>fwp</a:t>
            </a:r>
            <a:r>
              <a:rPr lang="en-US" dirty="0"/>
              <a:t> less than or equal 43 go left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91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Fdd</a:t>
            </a:r>
            <a:r>
              <a:rPr lang="en-US" dirty="0"/>
              <a:t> less than -4890.8 go left other wise go right </a:t>
            </a:r>
          </a:p>
          <a:p>
            <a:r>
              <a:rPr lang="en-US" dirty="0"/>
              <a:t>We go right</a:t>
            </a:r>
          </a:p>
          <a:p>
            <a:r>
              <a:rPr lang="en-US" dirty="0"/>
              <a:t> so if EWP &lt;= 39 go right</a:t>
            </a:r>
          </a:p>
          <a:p>
            <a:endParaRPr lang="en-US" dirty="0"/>
          </a:p>
          <a:p>
            <a:r>
              <a:rPr lang="en-US" dirty="0" err="1"/>
              <a:t>Fdd</a:t>
            </a:r>
            <a:r>
              <a:rPr lang="en-US" dirty="0"/>
              <a:t> &lt;= -4536</a:t>
            </a:r>
          </a:p>
          <a:p>
            <a:endParaRPr lang="en-US" dirty="0"/>
          </a:p>
          <a:p>
            <a:r>
              <a:rPr lang="en-US" dirty="0" err="1"/>
              <a:t>Lsp</a:t>
            </a:r>
            <a:r>
              <a:rPr lang="en-US" dirty="0"/>
              <a:t> &gt; 76 go right</a:t>
            </a:r>
          </a:p>
          <a:p>
            <a:endParaRPr lang="en-US" dirty="0"/>
          </a:p>
          <a:p>
            <a:r>
              <a:rPr lang="en-US" dirty="0" err="1"/>
              <a:t>Ewp</a:t>
            </a:r>
            <a:r>
              <a:rPr lang="en-US" dirty="0"/>
              <a:t> &lt;= 33 go left</a:t>
            </a:r>
          </a:p>
          <a:p>
            <a:endParaRPr lang="en-US" dirty="0"/>
          </a:p>
          <a:p>
            <a:r>
              <a:rPr lang="en-US" dirty="0"/>
              <a:t>Prediction is -16, gets averaged with results from other trees for final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6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2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Total winter precipitation: 45.813% is the larges, followed by </a:t>
            </a:r>
            <a:r>
              <a:rPr lang="en-US" sz="1200" dirty="0" err="1"/>
              <a:t>lat</a:t>
            </a:r>
            <a:r>
              <a:rPr lang="en-US" sz="1200" dirty="0"/>
              <a:t> and long, and second summer </a:t>
            </a:r>
            <a:r>
              <a:rPr lang="en-US" sz="1200" dirty="0" err="1"/>
              <a:t>precip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1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8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Aims to model landscape evolution due to thermokarst cycle. A cycle that is driven by thawing permafrost.</a:t>
            </a:r>
          </a:p>
          <a:p>
            <a:endParaRPr lang="en-US" dirty="0"/>
          </a:p>
          <a:p>
            <a:r>
              <a:rPr lang="en-US" dirty="0"/>
              <a:t>Modeling domain is the Arctic costal plain. </a:t>
            </a:r>
          </a:p>
          <a:p>
            <a:endParaRPr lang="en-US" dirty="0"/>
          </a:p>
          <a:p>
            <a:r>
              <a:rPr lang="en-US" dirty="0"/>
              <a:t>Several processes are included in the model including landscape transition, and thermokarst Initiation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1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46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39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0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Several </a:t>
            </a:r>
            <a:r>
              <a:rPr lang="en-US" dirty="0" err="1"/>
              <a:t>proceeses</a:t>
            </a:r>
            <a:r>
              <a:rPr lang="en-US" dirty="0"/>
              <a:t> are included in the model including landscape transition, and thermokarst Initiation </a:t>
            </a:r>
          </a:p>
          <a:p>
            <a:endParaRPr lang="en-US" dirty="0"/>
          </a:p>
          <a:p>
            <a:r>
              <a:rPr lang="en-US" dirty="0"/>
              <a:t>Each cell is isolated, so the model is heavily </a:t>
            </a:r>
            <a:r>
              <a:rPr lang="en-US" dirty="0" err="1"/>
              <a:t>parralizeable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Land form types </a:t>
            </a:r>
          </a:p>
          <a:p>
            <a:r>
              <a:rPr lang="en-US" dirty="0"/>
              <a:t>	wetland tundra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Ecotype </a:t>
            </a:r>
          </a:p>
          <a:p>
            <a:r>
              <a:rPr lang="en-US" dirty="0"/>
              <a:t>	</a:t>
            </a:r>
            <a:r>
              <a:rPr lang="en-US" dirty="0" err="1"/>
              <a:t>Lcp,Hcp</a:t>
            </a:r>
            <a:r>
              <a:rPr lang="en-US" dirty="0"/>
              <a:t>, pond, meadow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92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my project is just on one subprocess of the ATM</a:t>
            </a:r>
          </a:p>
          <a:p>
            <a:endParaRPr lang="en-US" dirty="0"/>
          </a:p>
          <a:p>
            <a:r>
              <a:rPr lang="en-US" dirty="0"/>
              <a:t>The Thermokarst Initiation step</a:t>
            </a:r>
          </a:p>
          <a:p>
            <a:endParaRPr lang="en-US" dirty="0"/>
          </a:p>
          <a:p>
            <a:r>
              <a:rPr lang="en-US" dirty="0"/>
              <a:t>Is a change occurring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7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/>
              <a:t>Durring </a:t>
            </a:r>
            <a:r>
              <a:rPr lang="en-US" dirty="0"/>
              <a:t>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model thermokarst initiation?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dirty="0" err="1"/>
              <a:t>casues</a:t>
            </a:r>
            <a:endParaRPr lang="en-US" dirty="0"/>
          </a:p>
          <a:p>
            <a:r>
              <a:rPr lang="en-US" dirty="0"/>
              <a:t>	extreme precipitation</a:t>
            </a:r>
          </a:p>
          <a:p>
            <a:r>
              <a:rPr lang="en-US" dirty="0"/>
              <a:t>	extreme </a:t>
            </a:r>
            <a:r>
              <a:rPr lang="en-US" dirty="0" err="1"/>
              <a:t>tremeratures</a:t>
            </a:r>
            <a:r>
              <a:rPr lang="en-US" dirty="0"/>
              <a:t> (high)</a:t>
            </a:r>
          </a:p>
          <a:p>
            <a:endParaRPr lang="en-US" dirty="0"/>
          </a:p>
          <a:p>
            <a:r>
              <a:rPr lang="en-US" dirty="0"/>
              <a:t>Ones the cycle starts it lasts 20 to 30 years for changing landscape to </a:t>
            </a:r>
            <a:r>
              <a:rPr lang="en-US" dirty="0" err="1"/>
              <a:t>stablize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07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159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E494BF-BBA1-B242-AF23-1655F35ED91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n_Kam_H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.png"/><Relationship Id="rId7" Type="http://schemas.openxmlformats.org/officeDocument/2006/relationships/customXml" Target="../ink/ink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3.xml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5.png"/><Relationship Id="rId18" Type="http://schemas.openxmlformats.org/officeDocument/2006/relationships/customXml" Target="../ink/ink11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customXml" Target="../ink/ink8.xm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customXml" Target="../ink/ink7.xml"/><Relationship Id="rId19" Type="http://schemas.openxmlformats.org/officeDocument/2006/relationships/image" Target="../media/image48.png"/><Relationship Id="rId4" Type="http://schemas.openxmlformats.org/officeDocument/2006/relationships/customXml" Target="../ink/ink4.xml"/><Relationship Id="rId9" Type="http://schemas.openxmlformats.org/officeDocument/2006/relationships/image" Target="../media/image43.png"/><Relationship Id="rId14" Type="http://schemas.openxmlformats.org/officeDocument/2006/relationships/customXml" Target="../ink/ink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9.png"/><Relationship Id="rId4" Type="http://schemas.openxmlformats.org/officeDocument/2006/relationships/customXml" Target="../ink/ink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cision_tree_learning" TargetMode="External"/><Relationship Id="rId3" Type="http://schemas.openxmlformats.org/officeDocument/2006/relationships/hyperlink" Target="https://en.wikipedia.org/wiki/Random_forest" TargetMode="External"/><Relationship Id="rId7" Type="http://schemas.openxmlformats.org/officeDocument/2006/relationships/hyperlink" Target="https://towardsdatascience.com/decision-trees-in-machine-learning-641b9c4e8052" TargetMode="External"/><Relationship Id="rId2" Type="http://schemas.openxmlformats.org/officeDocument/2006/relationships/hyperlink" Target="https://www.sciencedirect.com/topics/earth-and-planetary-sciences/thermokar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ensemble.RandomForestRegressor.html#sklearn.ensemble.RandomForestRegressor" TargetMode="External"/><Relationship Id="rId5" Type="http://schemas.openxmlformats.org/officeDocument/2006/relationships/hyperlink" Target="https://scikit-learn.org/stable/modules/ensemble.html#forest" TargetMode="External"/><Relationship Id="rId4" Type="http://schemas.openxmlformats.org/officeDocument/2006/relationships/hyperlink" Target="https://en.wikipedia.org/wiki/Bootstrap_aggregat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ED11-AAD6-BB4F-9704-BFFCB34F8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/>
          <a:lstStyle/>
          <a:p>
            <a:r>
              <a:rPr lang="en-US" sz="4000" dirty="0"/>
              <a:t>Reduced Order Thermokarst Initiation Models With Random Forests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838CF-2D01-8147-BC70-C4ACDC604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/>
          <a:p>
            <a:r>
              <a:rPr lang="en-US" sz="2000" dirty="0"/>
              <a:t>Rawser Spicer </a:t>
            </a:r>
          </a:p>
        </p:txBody>
      </p:sp>
    </p:spTree>
    <p:extLst>
      <p:ext uri="{BB962C8B-B14F-4D97-AF65-F5344CB8AC3E}">
        <p14:creationId xmlns:p14="http://schemas.microsoft.com/office/powerpoint/2010/main" val="399000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46B-BE95-D54B-8377-03BCB057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Thermokarst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ABC7-443F-554D-9ACB-89A135BD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What causes the thermokarst process to begin?</a:t>
            </a:r>
          </a:p>
          <a:p>
            <a:pPr lvl="1"/>
            <a:r>
              <a:rPr lang="en-US" sz="2000" dirty="0"/>
              <a:t>It is thought that thermokarst initiation is caused by extreme climate conditions.</a:t>
            </a:r>
          </a:p>
          <a:p>
            <a:r>
              <a:rPr lang="en-US" sz="2400" dirty="0"/>
              <a:t>Once thermokarst process has begun it takes 20-30 years for a landscape to stabilize</a:t>
            </a:r>
          </a:p>
        </p:txBody>
      </p:sp>
    </p:spTree>
    <p:extLst>
      <p:ext uri="{BB962C8B-B14F-4D97-AF65-F5344CB8AC3E}">
        <p14:creationId xmlns:p14="http://schemas.microsoft.com/office/powerpoint/2010/main" val="118335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49209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Current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Use the 1901-1950 average </a:t>
            </a:r>
          </a:p>
          <a:p>
            <a:pPr>
              <a:lnSpc>
                <a:spcPct val="90000"/>
              </a:lnSpc>
            </a:pPr>
            <a:r>
              <a:rPr lang="en-US" dirty="0"/>
              <a:t>Look at: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Summer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Early winter precipitation (Oct-Nov)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winter precipitation (Oct-Mar)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Winter temperature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following summer temperature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in raster format for years 1901-2015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these results with map of thermokarst predisposition.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19413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07DF-E5C5-574E-B063-59A24AAD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EF3D-3AB9-BD49-8B7E-72529D4D3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Step 1:</a:t>
            </a:r>
          </a:p>
          <a:p>
            <a:pPr marL="0" indent="0">
              <a:buNone/>
            </a:pPr>
            <a:r>
              <a:rPr lang="en-US" dirty="0"/>
              <a:t>For variables in [ EWP, FWP, WT, ST]:</a:t>
            </a:r>
          </a:p>
          <a:p>
            <a:pPr marL="0" indent="0">
              <a:buNone/>
            </a:pPr>
            <a:r>
              <a:rPr lang="en-US" dirty="0"/>
              <a:t>    Calculate mean for 1901-1950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</a:t>
            </a:r>
          </a:p>
          <a:p>
            <a:pPr marL="0" indent="0">
              <a:buNone/>
            </a:pPr>
            <a:r>
              <a:rPr lang="en-US" dirty="0"/>
              <a:t>For each year from 1901-2015: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    For variables in [ EWP, FWP, WT, ST]: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var_diviation</a:t>
            </a:r>
            <a:r>
              <a:rPr lang="en-US" dirty="0"/>
              <a:t> = ((</a:t>
            </a:r>
            <a:r>
              <a:rPr lang="en-US" dirty="0" err="1"/>
              <a:t>var_in_year</a:t>
            </a:r>
            <a:r>
              <a:rPr lang="en-US" dirty="0"/>
              <a:t> – </a:t>
            </a:r>
            <a:r>
              <a:rPr lang="en-US" dirty="0" err="1"/>
              <a:t>var_mean</a:t>
            </a:r>
            <a:r>
              <a:rPr lang="en-US" dirty="0"/>
              <a:t>) / |</a:t>
            </a:r>
            <a:r>
              <a:rPr lang="en-US" dirty="0" err="1"/>
              <a:t>var_mean</a:t>
            </a:r>
            <a:r>
              <a:rPr lang="en-US" dirty="0"/>
              <a:t>|) * 100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year_thermokarst_iniation_potential</a:t>
            </a:r>
            <a:r>
              <a:rPr lang="en-US" dirty="0"/>
              <a:t> p += var_diviation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p = </a:t>
            </a:r>
            <a:r>
              <a:rPr lang="en-US" dirty="0" err="1"/>
              <a:t>year_thermokarst_iniation_potential</a:t>
            </a:r>
            <a:r>
              <a:rPr lang="en-US" dirty="0"/>
              <a:t> / 4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*= </a:t>
            </a:r>
            <a:r>
              <a:rPr lang="en-US" dirty="0" err="1"/>
              <a:t>thermokarst_predisposition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7127-5672-C343-9FB5-2125D5BF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43787-70E5-E14E-8C28-AAA22F924031}"/>
                  </a:ext>
                </a:extLst>
              </p:cNvPr>
              <p:cNvSpPr txBox="1"/>
              <p:nvPr/>
            </p:nvSpPr>
            <p:spPr>
              <a:xfrm>
                <a:off x="1112678" y="3242765"/>
                <a:ext cx="45251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variables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43787-70E5-E14E-8C28-AAA22F9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8" y="3242765"/>
                <a:ext cx="4525183" cy="276999"/>
              </a:xfrm>
              <a:prstGeom prst="rect">
                <a:avLst/>
              </a:prstGeom>
              <a:blipFill>
                <a:blip r:embed="rId3"/>
                <a:stretch>
                  <a:fillRect l="-840" r="-84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189BED-9DF0-FE4F-838C-433B74823BB8}"/>
                  </a:ext>
                </a:extLst>
              </p:cNvPr>
              <p:cNvSpPr txBox="1"/>
              <p:nvPr/>
            </p:nvSpPr>
            <p:spPr>
              <a:xfrm>
                <a:off x="1066800" y="3855567"/>
                <a:ext cx="4571061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𝑒𝑚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189BED-9DF0-FE4F-838C-433B74823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55567"/>
                <a:ext cx="4571061" cy="891719"/>
              </a:xfrm>
              <a:prstGeom prst="rect">
                <a:avLst/>
              </a:prstGeom>
              <a:blipFill>
                <a:blip r:embed="rId4"/>
                <a:stretch>
                  <a:fillRect l="-1389" t="-92958" r="-833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7B3B8-E5B9-4544-972A-A4A05C6C1986}"/>
                  </a:ext>
                </a:extLst>
              </p:cNvPr>
              <p:cNvSpPr txBox="1"/>
              <p:nvPr/>
            </p:nvSpPr>
            <p:spPr>
              <a:xfrm>
                <a:off x="1064907" y="2023563"/>
                <a:ext cx="27700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years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7B3B8-E5B9-4544-972A-A4A05C6C1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7" y="2023563"/>
                <a:ext cx="2770094" cy="276999"/>
              </a:xfrm>
              <a:prstGeom prst="rect">
                <a:avLst/>
              </a:prstGeom>
              <a:blipFill>
                <a:blip r:embed="rId5"/>
                <a:stretch>
                  <a:fillRect l="-9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B656-AC27-6F4B-87C8-B5A1D0292027}"/>
                  </a:ext>
                </a:extLst>
              </p:cNvPr>
              <p:cNvSpPr txBox="1"/>
              <p:nvPr/>
            </p:nvSpPr>
            <p:spPr>
              <a:xfrm>
                <a:off x="1066800" y="2451177"/>
                <a:ext cx="5997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end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used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calulating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means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B656-AC27-6F4B-87C8-B5A1D029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451177"/>
                <a:ext cx="5997283" cy="276999"/>
              </a:xfrm>
              <a:prstGeom prst="rect">
                <a:avLst/>
              </a:prstGeom>
              <a:blipFill>
                <a:blip r:embed="rId6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693A2-2748-C446-AABD-9D8F7557DFEF}"/>
                  </a:ext>
                </a:extLst>
              </p:cNvPr>
              <p:cNvSpPr txBox="1"/>
              <p:nvPr/>
            </p:nvSpPr>
            <p:spPr>
              <a:xfrm>
                <a:off x="1154567" y="4938817"/>
                <a:ext cx="5955394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∗100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693A2-2748-C446-AABD-9D8F7557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67" y="4938817"/>
                <a:ext cx="5955394" cy="414537"/>
              </a:xfrm>
              <a:prstGeom prst="rect">
                <a:avLst/>
              </a:prstGeom>
              <a:blipFill>
                <a:blip r:embed="rId7"/>
                <a:stretch>
                  <a:fillRect l="-127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3B8463-D5DF-6E44-9198-3C35D4C55A1E}"/>
                  </a:ext>
                </a:extLst>
              </p:cNvPr>
              <p:cNvSpPr txBox="1"/>
              <p:nvPr/>
            </p:nvSpPr>
            <p:spPr>
              <a:xfrm>
                <a:off x="1154567" y="2863933"/>
                <a:ext cx="8008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thermoka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predispositioin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applying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this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3B8463-D5DF-6E44-9198-3C35D4C5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67" y="2863933"/>
                <a:ext cx="8008283" cy="276999"/>
              </a:xfrm>
              <a:prstGeom prst="rect">
                <a:avLst/>
              </a:prstGeom>
              <a:blipFill>
                <a:blip r:embed="rId8"/>
                <a:stretch>
                  <a:fillRect l="-951"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B3261-7E41-8E4E-A9F3-9F3FD7AA2F6B}"/>
                  </a:ext>
                </a:extLst>
              </p:cNvPr>
              <p:cNvSpPr txBox="1"/>
              <p:nvPr/>
            </p:nvSpPr>
            <p:spPr>
              <a:xfrm>
                <a:off x="1112678" y="5389786"/>
                <a:ext cx="2384755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𝑇𝐾𝐼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B3261-7E41-8E4E-A9F3-9F3FD7AA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8" y="5389786"/>
                <a:ext cx="2384755" cy="670696"/>
              </a:xfrm>
              <a:prstGeom prst="rect">
                <a:avLst/>
              </a:prstGeom>
              <a:blipFill>
                <a:blip r:embed="rId9"/>
                <a:stretch>
                  <a:fillRect l="-1596" t="-14259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88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F9C23-BF77-644D-A715-36D816F2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Current Method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80E4C1-9CF2-41F4-97C7-C9B03F71A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35441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92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80A51-3224-4134-8413-7970875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6BB88-5524-41E6-8092-5F71A0FE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1C36C-0CCE-4EF8-B411-E7A82580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82F8F-2E09-5144-988C-6F5CFB25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" y="4328598"/>
            <a:ext cx="10694388" cy="1151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100" cap="all" spc="-100">
                <a:solidFill>
                  <a:srgbClr val="FFFFFF"/>
                </a:solidFill>
              </a:rPr>
              <a:t>Current Method Example 1965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3D4AE-32FA-8C4A-9DF1-EB1AA1D5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79" y="447333"/>
            <a:ext cx="7034032" cy="32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80A51-3224-4134-8413-7970875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6BB88-5524-41E6-8092-5F71A0FE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1C36C-0CCE-4EF8-B411-E7A82580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03CD-936C-764F-A8D7-1333BD33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" y="4328598"/>
            <a:ext cx="10694388" cy="1151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100" cap="all" spc="-100">
                <a:solidFill>
                  <a:srgbClr val="FFFFFF"/>
                </a:solidFill>
              </a:rPr>
              <a:t>Current Method Example 2004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3C1F2-FA86-9B42-9DB5-7C483EC2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79" y="447333"/>
            <a:ext cx="7034032" cy="32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EFA9-067B-3C4C-A96C-5B6F7078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/>
              <a:t>Project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3C48-122C-CC41-9708-5DDC2495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/>
          <a:lstStyle/>
          <a:p>
            <a:r>
              <a:rPr lang="en-US" dirty="0"/>
              <a:t>Use random forests to determine which features are the most important variables to thermokarst Initiation, and develop a reduced order model from those</a:t>
            </a:r>
          </a:p>
          <a:p>
            <a:r>
              <a:rPr lang="en-US" dirty="0"/>
              <a:t>Compare new model to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343844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55E2-424C-DB46-9673-5659C057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Random Forests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038D-8C7A-FC40-9EA1-C467336A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008" y="384047"/>
            <a:ext cx="6766176" cy="623620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Ensemble learning method</a:t>
            </a:r>
          </a:p>
          <a:p>
            <a:r>
              <a:rPr lang="en-US" sz="2400" dirty="0"/>
              <a:t>The first algorithm for random decision forests was created by Tin</a:t>
            </a:r>
            <a:r>
              <a:rPr lang="en-US" sz="2400" dirty="0">
                <a:hlinkClick r:id="rId3" tooltip="Tin Kam Ho"/>
              </a:rPr>
              <a:t> </a:t>
            </a:r>
            <a:r>
              <a:rPr lang="en-US" sz="2400" dirty="0"/>
              <a:t>Kam Ho</a:t>
            </a:r>
          </a:p>
          <a:p>
            <a:r>
              <a:rPr lang="en-US" sz="2400" dirty="0"/>
              <a:t>Further developed by Leo </a:t>
            </a:r>
            <a:r>
              <a:rPr lang="en-US" sz="2400" dirty="0" err="1"/>
              <a:t>Breiman</a:t>
            </a:r>
            <a:r>
              <a:rPr lang="en-US" sz="2400" dirty="0"/>
              <a:t> and Adele Cutler</a:t>
            </a:r>
          </a:p>
          <a:p>
            <a:r>
              <a:rPr lang="en-US" sz="2400" dirty="0"/>
              <a:t>Designed to correct the overfitting that may occur in regular decision tree models</a:t>
            </a:r>
          </a:p>
          <a:p>
            <a:r>
              <a:rPr lang="en-US" sz="2400" dirty="0"/>
              <a:t>Constructs multiple decision trees during training, and when testing averages the result from each tree to find the final result</a:t>
            </a:r>
          </a:p>
          <a:p>
            <a:pPr lvl="1"/>
            <a:r>
              <a:rPr lang="en-US" sz="2000" dirty="0"/>
              <a:t>Average is used when doing regression, mode when classifying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42903-D77B-F640-A90C-1F4E4A37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100" dirty="0"/>
              <a:t>Methodology for Random Forests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D8640382-5638-49D8-AC75-A3D222F32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761828"/>
              </p:ext>
            </p:extLst>
          </p:nvPr>
        </p:nvGraphicFramePr>
        <p:xfrm>
          <a:off x="5478124" y="384048"/>
          <a:ext cx="5906181" cy="605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64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5B2778-6678-45B6-9A79-C0910CFCA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E3304-BB6D-C54D-870D-A285EF62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Decision 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7224-05C2-7C4E-8FC0-3739A9361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create a model that predicts the value of a target variable based on several input variables</a:t>
            </a:r>
          </a:p>
          <a:p>
            <a:r>
              <a:rPr lang="en-US" sz="2400" dirty="0"/>
              <a:t>A tree is built by splitting the source set, constituting the root node of the tree, into subsets - which constitute the successor children. The splitting is based on a set of splitting rules based on classification features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2C57F61-3F6E-4BE5-B964-003AA9B35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F4B008D-B875-914A-9019-BBFD3870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528" y="1862367"/>
            <a:ext cx="3318836" cy="3134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757B8-9344-FF48-9B91-4688EBE60276}"/>
              </a:ext>
            </a:extLst>
          </p:cNvPr>
          <p:cNvSpPr txBox="1"/>
          <p:nvPr/>
        </p:nvSpPr>
        <p:spPr>
          <a:xfrm>
            <a:off x="8280877" y="125307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Probability of Survival on Titanic</a:t>
            </a:r>
          </a:p>
        </p:txBody>
      </p:sp>
    </p:spTree>
    <p:extLst>
      <p:ext uri="{BB962C8B-B14F-4D97-AF65-F5344CB8AC3E}">
        <p14:creationId xmlns:p14="http://schemas.microsoft.com/office/powerpoint/2010/main" val="264424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DBB45-ED07-CE40-ABD4-4B5A0B40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Bootstrap Aggregating (Bagging)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2444-E121-1B4E-9DE9-49708967D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Given a standard training set D of size n, bagging generates m new training sets  D</a:t>
            </a:r>
            <a:r>
              <a:rPr lang="en-US" sz="2400" baseline="-25000" dirty="0"/>
              <a:t>i</a:t>
            </a:r>
            <a:r>
              <a:rPr lang="en-US" sz="2400" dirty="0"/>
              <a:t>, each of size n′, by sampling from D uniformly and with replacement.</a:t>
            </a:r>
          </a:p>
          <a:p>
            <a:r>
              <a:rPr lang="en-US" sz="2400" dirty="0"/>
              <a:t>This is used in random forests to select a random subset of features at each split in the learning process </a:t>
            </a:r>
          </a:p>
          <a:p>
            <a:pPr lvl="1"/>
            <a:r>
              <a:rPr lang="en-US" sz="2000" dirty="0"/>
              <a:t>sometimes called feature bagging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2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417-3650-0743-A91F-CDC4C5B6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Thermokarst Initiation: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C0E5-37F9-F94D-AD9B-F43E8E6E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Features selected for training thermokarst initiation random forests </a:t>
            </a:r>
          </a:p>
          <a:p>
            <a:r>
              <a:rPr lang="en-US" sz="2800" dirty="0"/>
              <a:t>Two types of features </a:t>
            </a:r>
          </a:p>
          <a:p>
            <a:pPr lvl="1"/>
            <a:r>
              <a:rPr lang="en-US" sz="2400" dirty="0"/>
              <a:t>climate based</a:t>
            </a:r>
          </a:p>
          <a:p>
            <a:pPr lvl="1"/>
            <a:r>
              <a:rPr lang="en-US" sz="2400" dirty="0"/>
              <a:t>physically based</a:t>
            </a:r>
          </a:p>
        </p:txBody>
      </p:sp>
    </p:spTree>
    <p:extLst>
      <p:ext uri="{BB962C8B-B14F-4D97-AF65-F5344CB8AC3E}">
        <p14:creationId xmlns:p14="http://schemas.microsoft.com/office/powerpoint/2010/main" val="199100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49800-F90C-E34B-8C24-D13FFE77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A02F-39BE-5044-AB77-38A77579F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286000"/>
            <a:ext cx="4602152" cy="415137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Precipitation is measured in mm</a:t>
            </a:r>
          </a:p>
          <a:p>
            <a:r>
              <a:rPr lang="en-US" sz="2200" dirty="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r>
              <a:rPr lang="en-US" sz="2200" dirty="0"/>
              <a:t>It is thought that high winter precipitation as snowfall insulates the ground which causes a slowing in the refreezing of the active layer</a:t>
            </a:r>
          </a:p>
          <a:p>
            <a:r>
              <a:rPr lang="en-US" sz="2200" dirty="0"/>
              <a:t>Summer precipitation can increase thawing of permafrost, and add heat into soil.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ow covered slope&#10;&#10;Description automatically generated">
            <a:extLst>
              <a:ext uri="{FF2B5EF4-FFF2-40B4-BE49-F238E27FC236}">
                <a16:creationId xmlns:a16="http://schemas.microsoft.com/office/drawing/2014/main" id="{7B4EB1D0-04CF-2242-98E5-1AC111067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6F40BCC-B4CF-E142-B1CA-806E6F293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1" r="2360" b="-3"/>
          <a:stretch/>
        </p:blipFill>
        <p:spPr>
          <a:xfrm>
            <a:off x="6013956" y="282258"/>
            <a:ext cx="3950144" cy="3749831"/>
          </a:xfrm>
          <a:custGeom>
            <a:avLst/>
            <a:gdLst>
              <a:gd name="connsiteX0" fmla="*/ 0 w 3950144"/>
              <a:gd name="connsiteY0" fmla="*/ 0 h 3749831"/>
              <a:gd name="connsiteX1" fmla="*/ 3950144 w 3950144"/>
              <a:gd name="connsiteY1" fmla="*/ 0 h 3749831"/>
              <a:gd name="connsiteX2" fmla="*/ 3950144 w 3950144"/>
              <a:gd name="connsiteY2" fmla="*/ 2780881 h 3749831"/>
              <a:gd name="connsiteX3" fmla="*/ 2071742 w 3950144"/>
              <a:gd name="connsiteY3" fmla="*/ 2780881 h 3749831"/>
              <a:gd name="connsiteX4" fmla="*/ 2071742 w 3950144"/>
              <a:gd name="connsiteY4" fmla="*/ 3749831 h 3749831"/>
              <a:gd name="connsiteX5" fmla="*/ 0 w 3950144"/>
              <a:gd name="connsiteY5" fmla="*/ 3749831 h 3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594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slope&#10;&#10;Description automatically generated">
            <a:extLst>
              <a:ext uri="{FF2B5EF4-FFF2-40B4-BE49-F238E27FC236}">
                <a16:creationId xmlns:a16="http://schemas.microsoft.com/office/drawing/2014/main" id="{7B8AA2C5-91C7-4B4C-8EE9-0FE4F74C5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5F87A-74BF-D041-A8F4-F874960D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726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slope&#10;&#10;Description automatically generated">
            <a:extLst>
              <a:ext uri="{FF2B5EF4-FFF2-40B4-BE49-F238E27FC236}">
                <a16:creationId xmlns:a16="http://schemas.microsoft.com/office/drawing/2014/main" id="{5A391FDB-BE11-5A4B-A7F7-66F7D9B6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1F623-3469-1749-8BDF-4053ABE2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965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B41C775D-C0CB-B64E-995A-60D09447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27A02-056C-8245-A96E-2B143D9C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6098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E6F1-E114-E142-BE28-4A1190E3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0E33-CC0B-F54E-92BA-8315557E4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Air temperature expressed as freezing degree days (FDD) or thawing degree days (TDD)</a:t>
            </a:r>
          </a:p>
          <a:p>
            <a:pPr lvl="1"/>
            <a:r>
              <a:rPr lang="en-US" sz="2000" dirty="0"/>
              <a:t>Thawing degree days is used to measure  summer temperatures</a:t>
            </a:r>
          </a:p>
          <a:p>
            <a:pPr lvl="2"/>
            <a:r>
              <a:rPr lang="en-US" sz="1800" dirty="0"/>
              <a:t>Higher numbers indicate warmer summers (values are &gt; 0)</a:t>
            </a:r>
          </a:p>
          <a:p>
            <a:pPr lvl="1"/>
            <a:r>
              <a:rPr lang="en-US" sz="2000" dirty="0"/>
              <a:t>Freezing degree days is used to measure  winter  temperatures</a:t>
            </a:r>
          </a:p>
          <a:p>
            <a:pPr lvl="2"/>
            <a:r>
              <a:rPr lang="en-US" sz="1800" dirty="0"/>
              <a:t>Higher numbers indicate warmer winters (values are &lt; 0)</a:t>
            </a:r>
          </a:p>
          <a:p>
            <a:r>
              <a:rPr lang="en-US" sz="2400" dirty="0"/>
              <a:t>High temperatures can indicate increased thawing in permafrost </a:t>
            </a:r>
          </a:p>
          <a:p>
            <a:r>
              <a:rPr lang="en-US" sz="2400" dirty="0"/>
              <a:t>We will look at summer temperatures for the year N and year N+1</a:t>
            </a:r>
          </a:p>
          <a:p>
            <a:r>
              <a:rPr lang="en-US" sz="2400" dirty="0"/>
              <a:t>We will look at winter temperatures for the winter between year N and year N+1</a:t>
            </a:r>
          </a:p>
        </p:txBody>
      </p:sp>
    </p:spTree>
    <p:extLst>
      <p:ext uri="{BB962C8B-B14F-4D97-AF65-F5344CB8AC3E}">
        <p14:creationId xmlns:p14="http://schemas.microsoft.com/office/powerpoint/2010/main" val="117505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9A2BAF-0F59-46A1-ADAE-18D87454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284E-9ABF-744F-A8C0-0190FAA3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" r="8574" b="2"/>
          <a:stretch/>
        </p:blipFill>
        <p:spPr>
          <a:xfrm>
            <a:off x="623317" y="643467"/>
            <a:ext cx="10971276" cy="55710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4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9A2BAF-0F59-46A1-ADAE-18D87454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5C0C-771E-D842-A6B9-C065B882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r="6952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0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03D2-4059-D846-B43F-6C0FBC03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AA93-6BE2-524D-AB3D-3BC3CD3D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Can a reduced order model be built from the Alaska Thermokarst motel’s (ATM) thermokarst initiation model the has similar results to the full model, but with fewer inputs.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4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5AEA8-79C5-6246-B6CF-3B1992DF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Physical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B544-54EE-B64D-BE43-ADB379A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Features of the location of a model grid cell. Theses may effect the result </a:t>
            </a:r>
          </a:p>
          <a:p>
            <a:pPr lvl="1"/>
            <a:r>
              <a:rPr lang="en-US"/>
              <a:t>Latitude, longitude</a:t>
            </a:r>
          </a:p>
          <a:p>
            <a:pPr lvl="1"/>
            <a:r>
              <a:rPr lang="en-US"/>
              <a:t>Elevation</a:t>
            </a:r>
          </a:p>
          <a:p>
            <a:pPr lvl="1"/>
            <a:r>
              <a:rPr lang="en-US"/>
              <a:t>Slope, Aspect </a:t>
            </a:r>
            <a:endParaRPr 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EFB3047D-4897-E44A-A4AB-2727B06F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0" r="10410" b="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383BC01E-4107-D74E-BB18-88B82F2B2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3" r="-4" b="2535"/>
          <a:stretch/>
        </p:blipFill>
        <p:spPr>
          <a:xfrm>
            <a:off x="6013956" y="282258"/>
            <a:ext cx="3950144" cy="3749831"/>
          </a:xfrm>
          <a:custGeom>
            <a:avLst/>
            <a:gdLst>
              <a:gd name="connsiteX0" fmla="*/ 0 w 3950144"/>
              <a:gd name="connsiteY0" fmla="*/ 0 h 3749831"/>
              <a:gd name="connsiteX1" fmla="*/ 3950144 w 3950144"/>
              <a:gd name="connsiteY1" fmla="*/ 0 h 3749831"/>
              <a:gd name="connsiteX2" fmla="*/ 3950144 w 3950144"/>
              <a:gd name="connsiteY2" fmla="*/ 2780881 h 3749831"/>
              <a:gd name="connsiteX3" fmla="*/ 2071742 w 3950144"/>
              <a:gd name="connsiteY3" fmla="*/ 2780881 h 3749831"/>
              <a:gd name="connsiteX4" fmla="*/ 2071742 w 3950144"/>
              <a:gd name="connsiteY4" fmla="*/ 3749831 h 3749831"/>
              <a:gd name="connsiteX5" fmla="*/ 0 w 3950144"/>
              <a:gd name="connsiteY5" fmla="*/ 3749831 h 3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554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FC1F-6BA0-1549-939F-E6321CC6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- Thermokarst predisposition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45D0-9A5F-CF4A-9E39-BA70D7EB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thermokarst predisposition model</a:t>
            </a:r>
          </a:p>
          <a:p>
            <a:r>
              <a:rPr lang="en-US" dirty="0"/>
              <a:t>represents the proportion of the landscape where thermokarst (depression from soil collapse due to permafrost thaw) could initiate and expand under warming climate at a 1km resolution. The general hypothesis underlying the development of this model is that </a:t>
            </a:r>
            <a:r>
              <a:rPr lang="en-US" dirty="0" err="1"/>
              <a:t>thermokarsts</a:t>
            </a:r>
            <a:r>
              <a:rPr lang="en-US" dirty="0"/>
              <a:t> occur in lowland peatland with ice rich permafrost.</a:t>
            </a:r>
          </a:p>
        </p:txBody>
      </p:sp>
    </p:spTree>
    <p:extLst>
      <p:ext uri="{BB962C8B-B14F-4D97-AF65-F5344CB8AC3E}">
        <p14:creationId xmlns:p14="http://schemas.microsoft.com/office/powerpoint/2010/main" val="364530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95BA-9237-9846-8180-89A3EC6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AE92-C0E2-C443-BD75-BA21A141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53" y="1900650"/>
            <a:ext cx="10058400" cy="3931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D904B-123E-0548-9064-52E5C177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6" y="607555"/>
            <a:ext cx="4556760" cy="381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0B2A6-2072-2346-9CDF-8E040CB5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3" y="3383349"/>
            <a:ext cx="6297930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8E7E5-651C-BB4A-A91A-5CF4C886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Features - Summary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5D8113-B2E2-4192-8DB8-4B2308392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58121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33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8871-DA8D-4242-A54B-E204713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DB78-1AD0-1D4D-A305-BC121910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Develop random forest models using all features described previously, and original thermokarst initiation model.</a:t>
            </a:r>
          </a:p>
          <a:p>
            <a:r>
              <a:rPr lang="en-US" sz="2400" dirty="0"/>
              <a:t>Develop new model using variables indicated as most important by random forest analysis. </a:t>
            </a:r>
          </a:p>
          <a:p>
            <a:r>
              <a:rPr lang="en-US" sz="2400" dirty="0"/>
              <a:t>Compare results from original model, random forest results, and new model on a year by year basis to determine how close as a percentage of area new model is to original model</a:t>
            </a:r>
          </a:p>
          <a:p>
            <a:pPr lvl="1"/>
            <a:r>
              <a:rPr lang="en-US" sz="2000" dirty="0"/>
              <a:t>Subtract original model from new model to determine how similar the model predictions are</a:t>
            </a:r>
          </a:p>
        </p:txBody>
      </p:sp>
    </p:spTree>
    <p:extLst>
      <p:ext uri="{BB962C8B-B14F-4D97-AF65-F5344CB8AC3E}">
        <p14:creationId xmlns:p14="http://schemas.microsoft.com/office/powerpoint/2010/main" val="442082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193F4-8B63-514D-B954-3C6C3B6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439C-1AE9-984D-BD49-A6D98427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Python</a:t>
            </a:r>
          </a:p>
          <a:p>
            <a:pPr lvl="1"/>
            <a:r>
              <a:rPr lang="en-US" sz="2000" dirty="0" err="1"/>
              <a:t>Numpy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Scipy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</a:t>
            </a:r>
          </a:p>
          <a:p>
            <a:pPr lvl="2"/>
            <a:r>
              <a:rPr lang="en-US" sz="1800" dirty="0"/>
              <a:t>Random forest regressor. </a:t>
            </a:r>
          </a:p>
          <a:p>
            <a:r>
              <a:rPr lang="en-US" sz="2400" dirty="0"/>
              <a:t>GDAL and QGIS</a:t>
            </a:r>
          </a:p>
          <a:p>
            <a:pPr lvl="1"/>
            <a:r>
              <a:rPr lang="en-US" sz="2000" dirty="0"/>
              <a:t>Georeferencing and data preparation </a:t>
            </a:r>
          </a:p>
        </p:txBody>
      </p:sp>
    </p:spTree>
    <p:extLst>
      <p:ext uri="{BB962C8B-B14F-4D97-AF65-F5344CB8AC3E}">
        <p14:creationId xmlns:p14="http://schemas.microsoft.com/office/powerpoint/2010/main" val="404725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2F812-B8C3-BC45-9C70-373CD83B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Scikit-learn Random forest parameters</a:t>
            </a:r>
            <a:endParaRPr lang="en-US" sz="4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93C4B0B-DA60-4D48-8DFB-6EDA010F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n_estimators</a:t>
            </a:r>
            <a:endParaRPr lang="en-US" sz="2400" dirty="0"/>
          </a:p>
          <a:p>
            <a:pPr lvl="1"/>
            <a:r>
              <a:rPr lang="en-US" sz="2000" dirty="0"/>
              <a:t> number of trees in forest</a:t>
            </a:r>
          </a:p>
          <a:p>
            <a:r>
              <a:rPr lang="en-US" sz="2400" dirty="0"/>
              <a:t>criterion</a:t>
            </a:r>
          </a:p>
          <a:p>
            <a:pPr lvl="1"/>
            <a:r>
              <a:rPr lang="en-US" sz="2000" dirty="0"/>
              <a:t>function to use to measure quality of a split</a:t>
            </a:r>
          </a:p>
          <a:p>
            <a:r>
              <a:rPr lang="en-US" sz="2400" dirty="0" err="1"/>
              <a:t>random_state</a:t>
            </a:r>
            <a:endParaRPr lang="en-US" sz="2400" dirty="0"/>
          </a:p>
          <a:p>
            <a:pPr lvl="1"/>
            <a:r>
              <a:rPr lang="en-US" sz="2000" dirty="0"/>
              <a:t>seed value for random number generator  </a:t>
            </a:r>
          </a:p>
          <a:p>
            <a:r>
              <a:rPr lang="en-US" sz="2400" dirty="0" err="1"/>
              <a:t>max_depth</a:t>
            </a:r>
            <a:r>
              <a:rPr lang="en-US" sz="2400" dirty="0"/>
              <a:t>, </a:t>
            </a:r>
            <a:r>
              <a:rPr lang="en-US" sz="2400" dirty="0" err="1"/>
              <a:t>min_samples_leaf</a:t>
            </a:r>
            <a:r>
              <a:rPr lang="en-US" sz="2400" dirty="0"/>
              <a:t>. </a:t>
            </a:r>
            <a:r>
              <a:rPr lang="en-US" sz="2400" dirty="0" err="1"/>
              <a:t>max_features</a:t>
            </a:r>
            <a:r>
              <a:rPr lang="en-US" sz="2400" dirty="0"/>
              <a:t>, </a:t>
            </a:r>
            <a:r>
              <a:rPr lang="en-US" sz="2400" dirty="0" err="1"/>
              <a:t>max_leaf_nodes</a:t>
            </a:r>
            <a:endParaRPr lang="en-US" sz="2400" dirty="0"/>
          </a:p>
          <a:p>
            <a:pPr lvl="1"/>
            <a:r>
              <a:rPr lang="en-US" sz="2000" dirty="0"/>
              <a:t>used to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260180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87CA-FA3C-8444-9006-FB07F939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Order Model From Random Forest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6C0B8-C559-FA4F-A0FA-4E762647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Plug the features indicated by random forest model into original method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Iterate on random forest model excluding features that do not contribute to the overall variance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5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C470-8041-174E-8015-8D3D9B50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6DD2-D7AC-D849-9C28-4BD41891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 forest model trained with features described earlier and predictions from original model without predisposition applied</a:t>
            </a:r>
          </a:p>
          <a:p>
            <a:r>
              <a:rPr lang="en-US" sz="2400" dirty="0"/>
              <a:t>10 estimators</a:t>
            </a:r>
          </a:p>
          <a:p>
            <a:r>
              <a:rPr lang="en-US" sz="2400" dirty="0"/>
              <a:t>Max leaf nodes set to1000 </a:t>
            </a:r>
          </a:p>
          <a:p>
            <a:r>
              <a:rPr lang="en-US" sz="2400" dirty="0"/>
              <a:t>Used ½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97346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8AB6-6829-4D4B-8256-5640ACF2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221970"/>
            <a:ext cx="10058400" cy="1371600"/>
          </a:xfrm>
        </p:spPr>
        <p:txBody>
          <a:bodyPr/>
          <a:lstStyle/>
          <a:p>
            <a:r>
              <a:rPr lang="en-US" dirty="0"/>
              <a:t>A Tree in the Forest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A2B5A7-D0AF-1147-A096-B8FA9A83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" y="1593570"/>
            <a:ext cx="11283696" cy="4752366"/>
          </a:xfrm>
        </p:spPr>
      </p:pic>
    </p:spTree>
    <p:extLst>
      <p:ext uri="{BB962C8B-B14F-4D97-AF65-F5344CB8AC3E}">
        <p14:creationId xmlns:p14="http://schemas.microsoft.com/office/powerpoint/2010/main" val="360748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EC2F-5AF5-1B4C-B126-1445990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056E-1F28-7D4F-B522-DAC8616C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73107" cy="3931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thermokarst initiation and resulting changes to arctic landscape are important to understanding changes in vegetation, wildlife, drainage patterns, and the carbon &amp; energy regimes. These changes are at the intersection of climate, ecosystem, hydrology and permafrost sciences, and are important to wildlife managers and development projects amongst others.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8DE3D-E0EE-3D48-B1D3-E70A9F40A4F5}"/>
              </a:ext>
            </a:extLst>
          </p:cNvPr>
          <p:cNvGrpSpPr/>
          <p:nvPr/>
        </p:nvGrpSpPr>
        <p:grpSpPr>
          <a:xfrm>
            <a:off x="6905771" y="304800"/>
            <a:ext cx="3878766" cy="6235700"/>
            <a:chOff x="32622434" y="3810348"/>
            <a:chExt cx="9638671" cy="16704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E1F2E-725B-FA4E-8D15-D7813E3C0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89"/>
            <a:stretch/>
          </p:blipFill>
          <p:spPr>
            <a:xfrm>
              <a:off x="32623599" y="4413328"/>
              <a:ext cx="4572000" cy="33378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58652-1F85-194D-ACC7-09F5816E4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89"/>
            <a:stretch/>
          </p:blipFill>
          <p:spPr>
            <a:xfrm>
              <a:off x="37518501" y="4559456"/>
              <a:ext cx="4572000" cy="337520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C9002F-C861-BE4C-9672-1429C4BD0208}"/>
                </a:ext>
              </a:extLst>
            </p:cNvPr>
            <p:cNvGrpSpPr/>
            <p:nvPr/>
          </p:nvGrpSpPr>
          <p:grpSpPr>
            <a:xfrm>
              <a:off x="32622434" y="12764507"/>
              <a:ext cx="4572000" cy="3501744"/>
              <a:chOff x="32641744" y="8435828"/>
              <a:chExt cx="4572000" cy="350174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2946DF-7BE3-254B-8FAA-F52F06E8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354"/>
              <a:stretch/>
            </p:blipFill>
            <p:spPr>
              <a:xfrm>
                <a:off x="32641744" y="8435828"/>
                <a:ext cx="4572000" cy="350174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5B7F3D-22F8-0148-98F8-1AB5C50E7085}"/>
                  </a:ext>
                </a:extLst>
              </p:cNvPr>
              <p:cNvSpPr/>
              <p:nvPr/>
            </p:nvSpPr>
            <p:spPr>
              <a:xfrm>
                <a:off x="32679138" y="10896003"/>
                <a:ext cx="4356094" cy="906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Lawrence Berkeley Nat'l Lab – </a:t>
                </a:r>
              </a:p>
              <a:p>
                <a:r>
                  <a:rPr lang="en-US" sz="800" i="1" dirty="0">
                    <a:solidFill>
                      <a:schemeClr val="bg1"/>
                    </a:solidFill>
                  </a:rPr>
                  <a:t>Roy </a:t>
                </a:r>
                <a:r>
                  <a:rPr lang="en-US" sz="800" i="1" dirty="0" err="1">
                    <a:solidFill>
                      <a:schemeClr val="bg1"/>
                    </a:solidFill>
                  </a:rPr>
                  <a:t>Kaltschmidt</a:t>
                </a:r>
                <a:r>
                  <a:rPr lang="en-US" sz="800" i="1" dirty="0">
                    <a:solidFill>
                      <a:schemeClr val="bg1"/>
                    </a:solidFill>
                  </a:rPr>
                  <a:t>, photographer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2654AA-F710-6244-9CDA-D0C32A94763D}"/>
                </a:ext>
              </a:extLst>
            </p:cNvPr>
            <p:cNvGrpSpPr/>
            <p:nvPr/>
          </p:nvGrpSpPr>
          <p:grpSpPr>
            <a:xfrm>
              <a:off x="37543658" y="12802092"/>
              <a:ext cx="4572000" cy="3569417"/>
              <a:chOff x="37640174" y="8461731"/>
              <a:chExt cx="4572000" cy="356941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B7FBF7D-0F96-1B47-B9EB-84BE1B22A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"/>
              <a:stretch/>
            </p:blipFill>
            <p:spPr>
              <a:xfrm>
                <a:off x="37640174" y="8461731"/>
                <a:ext cx="4572000" cy="356941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78E64-E8FC-B141-8B84-E0BF321B408A}"/>
                  </a:ext>
                </a:extLst>
              </p:cNvPr>
              <p:cNvSpPr txBox="1"/>
              <p:nvPr/>
            </p:nvSpPr>
            <p:spPr>
              <a:xfrm>
                <a:off x="38058988" y="11276369"/>
                <a:ext cx="4071870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Image courtesy of Julia </a:t>
                </a:r>
                <a:r>
                  <a:rPr lang="en-US" sz="800" i="1" dirty="0" err="1">
                    <a:solidFill>
                      <a:schemeClr val="bg1"/>
                    </a:solidFill>
                  </a:rPr>
                  <a:t>Boike</a:t>
                </a:r>
                <a:endParaRPr lang="en-US" sz="800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F88CEC-CC22-384C-8D90-1651DA1ED55B}"/>
                </a:ext>
              </a:extLst>
            </p:cNvPr>
            <p:cNvSpPr/>
            <p:nvPr/>
          </p:nvSpPr>
          <p:spPr>
            <a:xfrm>
              <a:off x="32622434" y="3810348"/>
              <a:ext cx="9601200" cy="736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A: Vegetation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EFA4543-C436-7F4E-A34D-C609C1954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/>
              <a:alphaModFix/>
            </a:blip>
            <a:srcRect t="47366"/>
            <a:stretch/>
          </p:blipFill>
          <p:spPr>
            <a:xfrm>
              <a:off x="32662500" y="17067532"/>
              <a:ext cx="4572000" cy="3423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918A4C4-CCF3-2E49-B525-BBD2BFB3F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lum/>
              <a:alphaModFix/>
            </a:blip>
            <a:srcRect t="47422"/>
            <a:stretch/>
          </p:blipFill>
          <p:spPr>
            <a:xfrm>
              <a:off x="37589113" y="17042787"/>
              <a:ext cx="4572000" cy="3472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49098A-10E4-6949-8409-AF9967A9220C}"/>
                </a:ext>
              </a:extLst>
            </p:cNvPr>
            <p:cNvSpPr/>
            <p:nvPr/>
          </p:nvSpPr>
          <p:spPr>
            <a:xfrm>
              <a:off x="32659827" y="16236768"/>
              <a:ext cx="9601200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D: Energy Regime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264A7C-7998-BD4F-AC52-C0B5CD9E9150}"/>
                </a:ext>
              </a:extLst>
            </p:cNvPr>
            <p:cNvGrpSpPr/>
            <p:nvPr/>
          </p:nvGrpSpPr>
          <p:grpSpPr>
            <a:xfrm>
              <a:off x="37554928" y="8445303"/>
              <a:ext cx="4572000" cy="3738282"/>
              <a:chOff x="37554928" y="8445303"/>
              <a:chExt cx="4572000" cy="3738282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3A42986A-E82E-EF4E-886D-71A11A2DA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/>
                <a:alphaModFix/>
              </a:blip>
              <a:srcRect t="36288" r="44749"/>
              <a:stretch/>
            </p:blipFill>
            <p:spPr>
              <a:xfrm>
                <a:off x="37554928" y="8445303"/>
                <a:ext cx="4572000" cy="37382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8F263E-1449-3842-8E37-0DF17DFC037A}"/>
                  </a:ext>
                </a:extLst>
              </p:cNvPr>
              <p:cNvSpPr txBox="1"/>
              <p:nvPr/>
            </p:nvSpPr>
            <p:spPr>
              <a:xfrm>
                <a:off x="37554928" y="11398480"/>
                <a:ext cx="1948697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Philip Martin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9A4314-0D56-4A4B-83BF-A1245B23684A}"/>
                </a:ext>
              </a:extLst>
            </p:cNvPr>
            <p:cNvGrpSpPr/>
            <p:nvPr/>
          </p:nvGrpSpPr>
          <p:grpSpPr>
            <a:xfrm>
              <a:off x="32660622" y="8578154"/>
              <a:ext cx="4639087" cy="3522383"/>
              <a:chOff x="32660622" y="8578154"/>
              <a:chExt cx="4639087" cy="3522383"/>
            </a:xfrm>
          </p:grpSpPr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65FE27E3-AA98-DD4A-9F02-A79F07672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/>
                <a:alphaModFix/>
              </a:blip>
              <a:srcRect t="20156" r="40387" b="11049"/>
              <a:stretch/>
            </p:blipFill>
            <p:spPr>
              <a:xfrm>
                <a:off x="32660622" y="8578154"/>
                <a:ext cx="4572000" cy="35223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BFC-AF76-2D4A-88E5-C582DAE0D504}"/>
                  </a:ext>
                </a:extLst>
              </p:cNvPr>
              <p:cNvSpPr txBox="1"/>
              <p:nvPr/>
            </p:nvSpPr>
            <p:spPr>
              <a:xfrm>
                <a:off x="35351012" y="11355076"/>
                <a:ext cx="1948697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Philip Martin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554AEF-3217-6B4B-A5BA-82199421CC19}"/>
                </a:ext>
              </a:extLst>
            </p:cNvPr>
            <p:cNvSpPr/>
            <p:nvPr/>
          </p:nvSpPr>
          <p:spPr>
            <a:xfrm>
              <a:off x="32659905" y="7757388"/>
              <a:ext cx="9601200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B: Wildlife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CC4C55-490F-8E42-8063-7BBEB7EF6F72}"/>
                </a:ext>
              </a:extLst>
            </p:cNvPr>
            <p:cNvSpPr/>
            <p:nvPr/>
          </p:nvSpPr>
          <p:spPr>
            <a:xfrm>
              <a:off x="32628338" y="11975638"/>
              <a:ext cx="9601201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C: Drainage </a:t>
              </a:r>
            </a:p>
          </p:txBody>
        </p:sp>
      </p:grpSp>
      <p:sp>
        <p:nvSpPr>
          <p:cNvPr id="25" name="Up Arrow 24">
            <a:extLst>
              <a:ext uri="{FF2B5EF4-FFF2-40B4-BE49-F238E27FC236}">
                <a16:creationId xmlns:a16="http://schemas.microsoft.com/office/drawing/2014/main" id="{06E2E0C1-85BC-0C46-874B-A01D51C4A120}"/>
              </a:ext>
            </a:extLst>
          </p:cNvPr>
          <p:cNvSpPr/>
          <p:nvPr/>
        </p:nvSpPr>
        <p:spPr>
          <a:xfrm flipH="1">
            <a:off x="6921114" y="5682643"/>
            <a:ext cx="441288" cy="82043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FF000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e</a:t>
            </a:r>
            <a:endParaRPr lang="en-US" sz="800" dirty="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DAC8F48-9E16-8444-8AC7-D0735B7694F3}"/>
              </a:ext>
            </a:extLst>
          </p:cNvPr>
          <p:cNvSpPr/>
          <p:nvPr/>
        </p:nvSpPr>
        <p:spPr>
          <a:xfrm flipH="1">
            <a:off x="8923082" y="5999606"/>
            <a:ext cx="441288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FF000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e</a:t>
            </a:r>
            <a:endParaRPr lang="en-US" sz="800" dirty="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FC37342-874B-B44E-9DC7-27ADDAF8FA05}"/>
              </a:ext>
            </a:extLst>
          </p:cNvPr>
          <p:cNvSpPr/>
          <p:nvPr/>
        </p:nvSpPr>
        <p:spPr>
          <a:xfrm flipH="1">
            <a:off x="7316596" y="5999606"/>
            <a:ext cx="441288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h</a:t>
            </a:r>
            <a:endParaRPr lang="en-US" sz="800" dirty="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2F38CC50-127D-5E40-B891-D12BEC7C4F60}"/>
              </a:ext>
            </a:extLst>
          </p:cNvPr>
          <p:cNvSpPr/>
          <p:nvPr/>
        </p:nvSpPr>
        <p:spPr>
          <a:xfrm flipH="1">
            <a:off x="9310814" y="5669761"/>
            <a:ext cx="441288" cy="82059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h</a:t>
            </a:r>
            <a:endParaRPr lang="en-US" sz="800" dirty="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11DAFB0D-FCFD-8446-BC02-81096522B535}"/>
              </a:ext>
            </a:extLst>
          </p:cNvPr>
          <p:cNvSpPr/>
          <p:nvPr/>
        </p:nvSpPr>
        <p:spPr>
          <a:xfrm flipH="1">
            <a:off x="7705206" y="5726682"/>
            <a:ext cx="493088" cy="820439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0">
                <a:srgbClr val="7030A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</a:t>
            </a:r>
            <a:r>
              <a:rPr lang="en-US" sz="800" baseline="-25000" dirty="0"/>
              <a:t>4</a:t>
            </a:r>
            <a:endParaRPr lang="en-US" sz="800" dirty="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8D3DFD4A-7C2B-5149-9D19-DFFFB1F38EA7}"/>
              </a:ext>
            </a:extLst>
          </p:cNvPr>
          <p:cNvSpPr/>
          <p:nvPr/>
        </p:nvSpPr>
        <p:spPr>
          <a:xfrm flipH="1">
            <a:off x="8218668" y="5978994"/>
            <a:ext cx="512555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4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CO</a:t>
            </a:r>
            <a:r>
              <a:rPr lang="en-US" sz="800" baseline="-25000" dirty="0"/>
              <a:t>2</a:t>
            </a:r>
            <a:endParaRPr lang="en-US" sz="800" dirty="0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8B0B5A0A-7714-1F48-958A-A28F77DB0AB7}"/>
              </a:ext>
            </a:extLst>
          </p:cNvPr>
          <p:cNvSpPr/>
          <p:nvPr/>
        </p:nvSpPr>
        <p:spPr>
          <a:xfrm flipH="1">
            <a:off x="9823976" y="5981555"/>
            <a:ext cx="493088" cy="476094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7030A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</a:t>
            </a:r>
            <a:r>
              <a:rPr lang="en-US" sz="800" baseline="-25000" dirty="0"/>
              <a:t>4</a:t>
            </a:r>
            <a:endParaRPr lang="en-US" sz="800" dirty="0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B3B277EC-B9EF-5C42-A28E-DAAEE0CAA601}"/>
              </a:ext>
            </a:extLst>
          </p:cNvPr>
          <p:cNvSpPr/>
          <p:nvPr/>
        </p:nvSpPr>
        <p:spPr>
          <a:xfrm flipH="1">
            <a:off x="10217983" y="5682643"/>
            <a:ext cx="512555" cy="794834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4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CO</a:t>
            </a:r>
            <a:r>
              <a:rPr lang="en-US" sz="800" baseline="-25000" dirty="0"/>
              <a:t>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05956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9262-AB56-4F4F-B0C1-08132FFE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4ABB654B-6C20-1F41-BA02-4DADC9B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56042" y="1296476"/>
            <a:ext cx="3581400" cy="18415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0383-F06D-E541-958C-488C239C1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22" b="18330"/>
          <a:stretch/>
        </p:blipFill>
        <p:spPr>
          <a:xfrm>
            <a:off x="5120259" y="2217226"/>
            <a:ext cx="2743200" cy="217573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D7F3DA9-290F-6444-AEE7-CFC4B50A3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8" t="18718" r="12903" b="6142"/>
          <a:stretch/>
        </p:blipFill>
        <p:spPr>
          <a:xfrm>
            <a:off x="3024886" y="2784419"/>
            <a:ext cx="2002790" cy="21757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3F289C-8699-9F41-9BDA-8DE2733A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03" y="3510306"/>
            <a:ext cx="2501900" cy="27051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378488B-81F5-A544-938F-03F7C96AB388}"/>
              </a:ext>
            </a:extLst>
          </p:cNvPr>
          <p:cNvSpPr txBox="1">
            <a:spLocks/>
          </p:cNvSpPr>
          <p:nvPr/>
        </p:nvSpPr>
        <p:spPr>
          <a:xfrm>
            <a:off x="231648" y="238442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 Tree in the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7F59C-850A-274F-B514-D85ABB582B0F}"/>
              </a:ext>
            </a:extLst>
          </p:cNvPr>
          <p:cNvSpPr txBox="1"/>
          <p:nvPr/>
        </p:nvSpPr>
        <p:spPr>
          <a:xfrm>
            <a:off x="9043924" y="2680954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Root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478927-BD90-574E-AA78-9545BDC6FE68}"/>
                  </a:ext>
                </a:extLst>
              </p14:cNvPr>
              <p14:cNvContentPartPr/>
              <p14:nvPr/>
            </p14:nvContentPartPr>
            <p14:xfrm>
              <a:off x="5632776" y="3160440"/>
              <a:ext cx="1263960" cy="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478927-BD90-574E-AA78-9545BDC6FE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3776" y="3151800"/>
                <a:ext cx="128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ABBE9AC-A949-7D41-A5EE-F99E9E534792}"/>
                  </a:ext>
                </a:extLst>
              </p14:cNvPr>
              <p14:cNvContentPartPr/>
              <p14:nvPr/>
            </p14:nvContentPartPr>
            <p14:xfrm>
              <a:off x="3317976" y="3738960"/>
              <a:ext cx="1424520" cy="65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ABBE9AC-A949-7D41-A5EE-F99E9E5347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8976" y="3729960"/>
                <a:ext cx="14421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83A845D-F47E-134B-B422-DBA26C7A500A}"/>
                  </a:ext>
                </a:extLst>
              </p14:cNvPr>
              <p14:cNvContentPartPr/>
              <p14:nvPr/>
            </p14:nvContentPartPr>
            <p14:xfrm>
              <a:off x="922896" y="4696920"/>
              <a:ext cx="157680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83A845D-F47E-134B-B422-DBA26C7A50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3896" y="4688280"/>
                <a:ext cx="159444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2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92BD543-575B-2643-BC27-36D5847F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5920" y="1407652"/>
            <a:ext cx="8900160" cy="49481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7359C-0838-8F4F-9B20-2C346A06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40258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 Tree in the Forest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5FDC8E-0173-9D4C-A051-ED29B0E424C6}"/>
                  </a:ext>
                </a:extLst>
              </p14:cNvPr>
              <p14:cNvContentPartPr/>
              <p14:nvPr/>
            </p14:nvContentPartPr>
            <p14:xfrm>
              <a:off x="7970616" y="2520360"/>
              <a:ext cx="86148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5FDC8E-0173-9D4C-A051-ED29B0E42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1616" y="2511360"/>
                <a:ext cx="8791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729AB9-51BC-B749-A00B-DF7AB08BD17A}"/>
                  </a:ext>
                </a:extLst>
              </p14:cNvPr>
              <p14:cNvContentPartPr/>
              <p14:nvPr/>
            </p14:nvContentPartPr>
            <p14:xfrm>
              <a:off x="7960176" y="3283920"/>
              <a:ext cx="986040" cy="30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729AB9-51BC-B749-A00B-DF7AB08BD1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51176" y="3275280"/>
                <a:ext cx="1003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848408-14B3-9745-BF72-EC23F30B843E}"/>
                  </a:ext>
                </a:extLst>
              </p14:cNvPr>
              <p14:cNvContentPartPr/>
              <p14:nvPr/>
            </p14:nvContentPartPr>
            <p14:xfrm>
              <a:off x="7220376" y="3990240"/>
              <a:ext cx="8726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848408-14B3-9745-BF72-EC23F30B84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1376" y="3981240"/>
                <a:ext cx="890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39795F-7BA9-7347-9A02-7FAB7E437D51}"/>
                  </a:ext>
                </a:extLst>
              </p14:cNvPr>
              <p14:cNvContentPartPr/>
              <p14:nvPr/>
            </p14:nvContentPartPr>
            <p14:xfrm>
              <a:off x="7278696" y="4753800"/>
              <a:ext cx="8704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39795F-7BA9-7347-9A02-7FAB7E437D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9696" y="4745160"/>
                <a:ext cx="8881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37AFC2C-F178-BE4F-BE5A-7C39684D5E98}"/>
              </a:ext>
            </a:extLst>
          </p:cNvPr>
          <p:cNvGrpSpPr/>
          <p:nvPr/>
        </p:nvGrpSpPr>
        <p:grpSpPr>
          <a:xfrm>
            <a:off x="7708536" y="5514480"/>
            <a:ext cx="943200" cy="733680"/>
            <a:chOff x="7708536" y="5514480"/>
            <a:chExt cx="94320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33CE00-5DCE-564B-8A2C-A5B02A1BC259}"/>
                    </a:ext>
                  </a:extLst>
                </p14:cNvPr>
                <p14:cNvContentPartPr/>
                <p14:nvPr/>
              </p14:nvContentPartPr>
              <p14:xfrm>
                <a:off x="7771896" y="5514480"/>
                <a:ext cx="879840" cy="2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33CE00-5DCE-564B-8A2C-A5B02A1BC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63256" y="5505840"/>
                  <a:ext cx="897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AE1DCC-645E-D94A-8614-FBBC5DF84D07}"/>
                    </a:ext>
                  </a:extLst>
                </p14:cNvPr>
                <p14:cNvContentPartPr/>
                <p14:nvPr/>
              </p14:nvContentPartPr>
              <p14:xfrm>
                <a:off x="7708536" y="6234480"/>
                <a:ext cx="84132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AE1DCC-645E-D94A-8614-FBBC5DF84D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9536" y="6225480"/>
                  <a:ext cx="85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EC9204-D8A7-EE4A-B9AA-3A6ADF3AD0E1}"/>
                    </a:ext>
                  </a:extLst>
                </p14:cNvPr>
                <p14:cNvContentPartPr/>
                <p14:nvPr/>
              </p14:nvContentPartPr>
              <p14:xfrm>
                <a:off x="7708536" y="5687280"/>
                <a:ext cx="884880" cy="56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EC9204-D8A7-EE4A-B9AA-3A6ADF3AD0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9896" y="5678280"/>
                  <a:ext cx="90252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CFF7EC-0F72-9249-BC75-AC163E5BE492}"/>
                  </a:ext>
                </a:extLst>
              </p14:cNvPr>
              <p14:cNvContentPartPr/>
              <p14:nvPr/>
            </p14:nvContentPartPr>
            <p14:xfrm>
              <a:off x="8594136" y="73303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CFF7EC-0F72-9249-BC75-AC163E5BE4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5136" y="73213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684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8AB6-6829-4D4B-8256-5640ACF2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221970"/>
            <a:ext cx="10058400" cy="1371600"/>
          </a:xfrm>
        </p:spPr>
        <p:txBody>
          <a:bodyPr/>
          <a:lstStyle/>
          <a:p>
            <a:r>
              <a:rPr lang="en-US" dirty="0"/>
              <a:t>A Tree in the Forest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A2B5A7-D0AF-1147-A096-B8FA9A83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" y="1593570"/>
            <a:ext cx="11283696" cy="475236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DB20AD-3DA2-D94D-8886-4CF1EC0AD60F}"/>
                  </a:ext>
                </a:extLst>
              </p14:cNvPr>
              <p14:cNvContentPartPr/>
              <p14:nvPr/>
            </p14:nvContentPartPr>
            <p14:xfrm>
              <a:off x="805896" y="1728360"/>
              <a:ext cx="5791320" cy="107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DB20AD-3DA2-D94D-8886-4CF1EC0AD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56" y="1719360"/>
                <a:ext cx="58089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CC3CF1-A69E-4044-9F45-E56A7CF41624}"/>
                  </a:ext>
                </a:extLst>
              </p14:cNvPr>
              <p14:cNvContentPartPr/>
              <p14:nvPr/>
            </p14:nvContentPartPr>
            <p14:xfrm>
              <a:off x="646776" y="2806920"/>
              <a:ext cx="181440" cy="102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CC3CF1-A69E-4044-9F45-E56A7CF416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136" y="2798280"/>
                <a:ext cx="199080" cy="10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881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AD30A-DCAD-2E4F-AC80-D76F833C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Early Example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Feature Importance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3EB8C9-FF8F-471C-89B4-99AFFBF63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574010"/>
              </p:ext>
            </p:extLst>
          </p:nvPr>
        </p:nvGraphicFramePr>
        <p:xfrm>
          <a:off x="5478124" y="237744"/>
          <a:ext cx="5906181" cy="6382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75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A648E-87F8-2D4D-9BCD-3FB43D46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F6E58-A282-4E4E-814A-1854EA476348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Original Model Prediction for 1965</a:t>
            </a:r>
          </a:p>
        </p:txBody>
      </p:sp>
    </p:spTree>
    <p:extLst>
      <p:ext uri="{BB962C8B-B14F-4D97-AF65-F5344CB8AC3E}">
        <p14:creationId xmlns:p14="http://schemas.microsoft.com/office/powerpoint/2010/main" val="252260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8D5B24E-E7C7-FF44-9BB2-72A762F6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157709-62CE-6646-8C0F-5E44E878BE7A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Random Forest Model Prediction for 1965</a:t>
            </a:r>
          </a:p>
        </p:txBody>
      </p:sp>
    </p:spTree>
    <p:extLst>
      <p:ext uri="{BB962C8B-B14F-4D97-AF65-F5344CB8AC3E}">
        <p14:creationId xmlns:p14="http://schemas.microsoft.com/office/powerpoint/2010/main" val="247449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C15C52-D417-4C89-A5E9-6EB5E2B6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E539E-6A40-42A5-B2FC-9A333971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3AE4C00-A873-7845-A2D3-3472B0C0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2501609"/>
            <a:ext cx="4814655" cy="18295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7BBB86-A47A-41C4-8740-DE01B44A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bus&#10;&#10;Description automatically generated">
            <a:extLst>
              <a:ext uri="{FF2B5EF4-FFF2-40B4-BE49-F238E27FC236}">
                <a16:creationId xmlns:a16="http://schemas.microsoft.com/office/drawing/2014/main" id="{C6C28380-91CF-6F4C-B94E-1E5C9BE9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88" y="1825978"/>
            <a:ext cx="4809067" cy="320604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4D8A31-9B9A-0942-9022-5C29D95CC5A0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Model Differences for 1965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F46BCB7-F9B7-AA4B-BFFC-9017B8781061}"/>
              </a:ext>
            </a:extLst>
          </p:cNvPr>
          <p:cNvSpPr/>
          <p:nvPr/>
        </p:nvSpPr>
        <p:spPr>
          <a:xfrm>
            <a:off x="8985926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Histogram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06757-7CB7-7049-9F8E-9C683FB72D28}"/>
              </a:ext>
            </a:extLst>
          </p:cNvPr>
          <p:cNvSpPr/>
          <p:nvPr/>
        </p:nvSpPr>
        <p:spPr>
          <a:xfrm>
            <a:off x="3206072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82459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0DB-73F6-1648-BD48-85FACA56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B32807C-D55E-8D4A-B682-47DCB9632F49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Original Model Prediction for 2004</a:t>
            </a:r>
          </a:p>
        </p:txBody>
      </p:sp>
    </p:spTree>
    <p:extLst>
      <p:ext uri="{BB962C8B-B14F-4D97-AF65-F5344CB8AC3E}">
        <p14:creationId xmlns:p14="http://schemas.microsoft.com/office/powerpoint/2010/main" val="332061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DFCC3-1777-724F-B1A4-346AD785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050C63-4FA1-9947-8FE7-732BBB9056A0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Random Forest Model Prediction for 2004</a:t>
            </a:r>
          </a:p>
        </p:txBody>
      </p:sp>
    </p:spTree>
    <p:extLst>
      <p:ext uri="{BB962C8B-B14F-4D97-AF65-F5344CB8AC3E}">
        <p14:creationId xmlns:p14="http://schemas.microsoft.com/office/powerpoint/2010/main" val="652088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BC15C52-D417-4C89-A5E9-6EB5E2B6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CE539E-6A40-42A5-B2FC-9A333971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B5FFD36-049B-904B-888F-CBF6DB92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2501609"/>
            <a:ext cx="4814655" cy="182956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87BBB86-A47A-41C4-8740-DE01B44A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F57DB-B1F1-5240-947A-3901A53E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87" y="1813372"/>
            <a:ext cx="4809067" cy="3206044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1A975A-5BC7-9347-B5E9-0577E9915C02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Model Differences for 2004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8554F3-6B28-1E4F-8BCB-DD4411A3AE68}"/>
              </a:ext>
            </a:extLst>
          </p:cNvPr>
          <p:cNvSpPr/>
          <p:nvPr/>
        </p:nvSpPr>
        <p:spPr>
          <a:xfrm>
            <a:off x="8985926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Histogram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52978B-6E74-A946-9687-735F2E808A28}"/>
              </a:ext>
            </a:extLst>
          </p:cNvPr>
          <p:cNvSpPr/>
          <p:nvPr/>
        </p:nvSpPr>
        <p:spPr>
          <a:xfrm>
            <a:off x="3206072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6564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5642-5D81-8D4E-B515-AA030B24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Alaska Thermokarst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830EB-658E-4048-AF30-879D86B84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Models landscape change due to changes caused by thermokarst cycle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Landscapes transition from meadows to low center polygon covered to high center polygonal cover to ponds and lakes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Landscape units (cohorts) are tracked on a gridded subdivision of the model area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Logic-based rules are used to determine when the landscape transitions from its current cohort to the next cohort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76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6F5-6A74-484F-B2B5-1A925D2B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5D9C-F9DC-504E-B14F-888CBAAA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Nov 2019</a:t>
            </a:r>
          </a:p>
          <a:p>
            <a:pPr lvl="1"/>
            <a:r>
              <a:rPr lang="en-US" dirty="0"/>
              <a:t>This presentation</a:t>
            </a:r>
          </a:p>
          <a:p>
            <a:r>
              <a:rPr lang="en-US" dirty="0"/>
              <a:t>Dec 2019 – Jan 2020</a:t>
            </a:r>
          </a:p>
          <a:p>
            <a:pPr lvl="1"/>
            <a:r>
              <a:rPr lang="en-US" dirty="0"/>
              <a:t>Finish project work</a:t>
            </a:r>
          </a:p>
          <a:p>
            <a:pPr lvl="1"/>
            <a:r>
              <a:rPr lang="en-US" dirty="0"/>
              <a:t>Start paper</a:t>
            </a:r>
          </a:p>
          <a:p>
            <a:r>
              <a:rPr lang="en-US" dirty="0"/>
              <a:t>Feb 2020 – Mar 2020</a:t>
            </a:r>
          </a:p>
          <a:p>
            <a:pPr lvl="1"/>
            <a:r>
              <a:rPr lang="en-US" dirty="0"/>
              <a:t>Finish paper</a:t>
            </a:r>
          </a:p>
          <a:p>
            <a:pPr lvl="1"/>
            <a:r>
              <a:rPr lang="en-US" dirty="0"/>
              <a:t>Final Presentation </a:t>
            </a:r>
          </a:p>
          <a:p>
            <a:r>
              <a:rPr lang="en-US" dirty="0"/>
              <a:t>Apr 2020</a:t>
            </a:r>
          </a:p>
          <a:p>
            <a:pPr lvl="1"/>
            <a:r>
              <a:rPr lang="en-US" dirty="0"/>
              <a:t>Comprehensive exam</a:t>
            </a:r>
          </a:p>
          <a:p>
            <a:pPr lvl="1"/>
            <a:r>
              <a:rPr lang="en-US" dirty="0"/>
              <a:t>Submit paperwork </a:t>
            </a:r>
          </a:p>
          <a:p>
            <a:r>
              <a:rPr lang="en-US" dirty="0"/>
              <a:t>May 2020 </a:t>
            </a:r>
          </a:p>
          <a:p>
            <a:pPr lvl="1"/>
            <a:r>
              <a:rPr lang="en-US" dirty="0"/>
              <a:t>graduate </a:t>
            </a:r>
          </a:p>
        </p:txBody>
      </p:sp>
    </p:spTree>
    <p:extLst>
      <p:ext uri="{BB962C8B-B14F-4D97-AF65-F5344CB8AC3E}">
        <p14:creationId xmlns:p14="http://schemas.microsoft.com/office/powerpoint/2010/main" val="1046744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457F-ADDE-DA40-82A3-854ADC81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B070-7021-164F-ACF2-B40455D3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Brown,J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O.J.Ferrians,Jr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.,  J.A.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Heginboom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and E.S. Melnikov. 1998, revised February 2001.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Circum-arc map of permafrost and ground ice conditions.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Boulder, CO: National Snow and Ice Data Center. Digital media.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Jorgenson,T.,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K.Yoshikawa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M.Kanevskyi,Y.Shur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,V.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Romanovsky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S. Marchenko, G. Grosse, J. Brown, B. Jones. 2008. Permafrost Characteristics of Alaska. Institute of Northern Engineering, University of Alaska Fairbanks, NICOP.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Herman, G.R., Schumacher, R.S. 2018. Money Doesn't Grow on trees but Forecasts do: Forecasting Extreme Precipitation with Random Forests. American Meteorological Society </a:t>
            </a: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Hugelius,G.,C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Tarnocai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G.Broll,J.G.Canadell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P.Kuhry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D.K. Swanson. 2013. The Northern Circumpolar Soil Carbon Database: spatially distributed datasets of soil coverage and soil carbon storage in the northern permafrost regions.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Earth System Science Data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5: 3–13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 2019 Historical Monthly Precipitation - 1 km CRU TS - Datasets - SNAP Data Portal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.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Retrieved 2019-11-04 from http://ckan.snap.uaf.edu/dataset/historical-monthly-precipitation-1-km-cru-ts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 2019 Historical Monthly Temperature - 1 km CRU TS - Datasets - SNAP Data Portal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.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Retrieved 2019-11-04 from http://ckan.snap.uaf.edu/dataset/historical-monthly-temperature-1-km-cru-ts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 2019. Thermokarst Formation - Datasets - SNAP Data Portal. Retrieved 2019-06-21 from http://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ckan.snap.uaf.edu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/dataset/thermokarst-formation.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1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25B8-F6D8-1F44-B306-854C5727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0933-E8E3-244A-9121-FC70BA19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https://www.sciencedirect.com/topics/earth-and-planetary-sciences/thermokarst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https://en.wikipedia.org/wiki/Random_forest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https://en.wikipedia.org/wiki/Bootstrap_aggregating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https://scikit-learn.org/stable/modules/ensemble.html#forest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https://scikit-learn.org/stable/modules/generated/sklearn.ensemble.RandomForestRegressor.html#sklearn.ensemble.RandomForestRegressor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https://towardsdatascience.com/decision-trees-in-machine-learning-641b9c4e8052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https://en.wikipedia.org/wiki/Decision_tree_learning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Other images from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wikipedia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7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1C8-DA02-9342-A1BD-67E838D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Alaska Thermokarst Model Flow Chart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08F751-A954-6F47-89B9-B894A2A2FC0F}"/>
              </a:ext>
            </a:extLst>
          </p:cNvPr>
          <p:cNvGrpSpPr/>
          <p:nvPr/>
        </p:nvGrpSpPr>
        <p:grpSpPr>
          <a:xfrm>
            <a:off x="1316637" y="2033444"/>
            <a:ext cx="9585873" cy="4359428"/>
            <a:chOff x="12374924" y="4007636"/>
            <a:chExt cx="9678922" cy="1026567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593D7E-4414-1148-BE7A-CC884962A77A}"/>
                </a:ext>
              </a:extLst>
            </p:cNvPr>
            <p:cNvGrpSpPr/>
            <p:nvPr/>
          </p:nvGrpSpPr>
          <p:grpSpPr>
            <a:xfrm>
              <a:off x="12377778" y="4007636"/>
              <a:ext cx="9676068" cy="8241075"/>
              <a:chOff x="12377778" y="4007636"/>
              <a:chExt cx="9676068" cy="824107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968A714-F892-6B45-A596-5D557E5D8CEB}"/>
                  </a:ext>
                </a:extLst>
              </p:cNvPr>
              <p:cNvSpPr/>
              <p:nvPr/>
            </p:nvSpPr>
            <p:spPr>
              <a:xfrm>
                <a:off x="12377778" y="4007636"/>
                <a:ext cx="9601200" cy="82410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C713060-9443-9A44-BF4A-905A334367D3}"/>
                  </a:ext>
                </a:extLst>
              </p:cNvPr>
              <p:cNvSpPr/>
              <p:nvPr/>
            </p:nvSpPr>
            <p:spPr>
              <a:xfrm>
                <a:off x="12873008" y="4520043"/>
                <a:ext cx="2781818" cy="12929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Parent Cohort</a:t>
                </a:r>
              </a:p>
              <a:p>
                <a:pPr algn="ctr"/>
                <a:r>
                  <a:rPr lang="en-US" sz="1050" dirty="0"/>
                  <a:t>[Parent Landscape (LS)] + [Parent Ecotype (ET)]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8D70E1-8839-3141-976F-BB4F0DFEF680}"/>
                  </a:ext>
                </a:extLst>
              </p:cNvPr>
              <p:cNvSpPr/>
              <p:nvPr/>
            </p:nvSpPr>
            <p:spPr>
              <a:xfrm>
                <a:off x="13333849" y="7332018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[Parent LS]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486B548-6B9F-0244-97FF-BE4CAC24F100}"/>
                  </a:ext>
                </a:extLst>
              </p:cNvPr>
              <p:cNvSpPr/>
              <p:nvPr/>
            </p:nvSpPr>
            <p:spPr>
              <a:xfrm>
                <a:off x="18464322" y="9855913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>
                    <a:solidFill>
                      <a:schemeClr val="tx1"/>
                    </a:solidFill>
                  </a:rPr>
                  <a:t>] + [Parent ET]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FC9C9B9-FC0E-B14C-9559-DD089D7BC435}"/>
                  </a:ext>
                </a:extLst>
              </p:cNvPr>
              <p:cNvSpPr/>
              <p:nvPr/>
            </p:nvSpPr>
            <p:spPr>
              <a:xfrm>
                <a:off x="13738565" y="9859639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/>
                  <a:t>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431EFA80-5690-5442-882E-0C720B596C8D}"/>
                  </a:ext>
                </a:extLst>
              </p:cNvPr>
              <p:cNvSpPr/>
              <p:nvPr/>
            </p:nvSpPr>
            <p:spPr>
              <a:xfrm>
                <a:off x="16154173" y="4693920"/>
                <a:ext cx="1543763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LS  Change</a:t>
                </a:r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55C9E3-3CAA-D942-9644-BE973B21B1CB}"/>
                  </a:ext>
                </a:extLst>
              </p:cNvPr>
              <p:cNvSpPr/>
              <p:nvPr/>
            </p:nvSpPr>
            <p:spPr>
              <a:xfrm>
                <a:off x="16548859" y="8569698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7A97BFC-94BD-114C-AAC5-65A9ECF726ED}"/>
                  </a:ext>
                </a:extLst>
              </p:cNvPr>
              <p:cNvSpPr/>
              <p:nvPr/>
            </p:nvSpPr>
            <p:spPr>
              <a:xfrm>
                <a:off x="18872075" y="6817890"/>
                <a:ext cx="1921882" cy="834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Set Protective Layer Depth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171C850-8B32-5348-A12A-D1442DD47E04}"/>
                  </a:ext>
                </a:extLst>
              </p:cNvPr>
              <p:cNvSpPr/>
              <p:nvPr/>
            </p:nvSpPr>
            <p:spPr>
              <a:xfrm>
                <a:off x="18883489" y="7919715"/>
                <a:ext cx="2191370" cy="834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Update Protective Layer Depth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E16D54-7FE7-7F44-9059-61A210725658}"/>
                  </a:ext>
                </a:extLst>
              </p:cNvPr>
              <p:cNvSpPr/>
              <p:nvPr/>
            </p:nvSpPr>
            <p:spPr>
              <a:xfrm>
                <a:off x="17032065" y="7235074"/>
                <a:ext cx="1462898" cy="104386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Rate of LS Change</a:t>
                </a:r>
              </a:p>
            </p:txBody>
          </p:sp>
          <p:sp>
            <p:nvSpPr>
              <p:cNvPr id="71" name="Diamond 70">
                <a:extLst>
                  <a:ext uri="{FF2B5EF4-FFF2-40B4-BE49-F238E27FC236}">
                    <a16:creationId xmlns:a16="http://schemas.microsoft.com/office/drawing/2014/main" id="{0658440F-7B00-844D-A451-93599B3499A6}"/>
                  </a:ext>
                </a:extLst>
              </p:cNvPr>
              <p:cNvSpPr/>
              <p:nvPr/>
            </p:nvSpPr>
            <p:spPr>
              <a:xfrm>
                <a:off x="18126723" y="473360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sp>
            <p:nvSpPr>
              <p:cNvPr id="72" name="Diamond 71">
                <a:extLst>
                  <a:ext uri="{FF2B5EF4-FFF2-40B4-BE49-F238E27FC236}">
                    <a16:creationId xmlns:a16="http://schemas.microsoft.com/office/drawing/2014/main" id="{2FF7A3DD-0FDA-9B4C-84F1-5F129BD86584}"/>
                  </a:ext>
                </a:extLst>
              </p:cNvPr>
              <p:cNvSpPr/>
              <p:nvPr/>
            </p:nvSpPr>
            <p:spPr>
              <a:xfrm>
                <a:off x="19638844" y="5197807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</a:p>
            </p:txBody>
          </p:sp>
          <p:sp>
            <p:nvSpPr>
              <p:cNvPr id="73" name="Diamond 72">
                <a:extLst>
                  <a:ext uri="{FF2B5EF4-FFF2-40B4-BE49-F238E27FC236}">
                    <a16:creationId xmlns:a16="http://schemas.microsoft.com/office/drawing/2014/main" id="{F1B62349-35C2-4942-BEBE-EA59ACD882BC}"/>
                  </a:ext>
                </a:extLst>
              </p:cNvPr>
              <p:cNvSpPr/>
              <p:nvPr/>
            </p:nvSpPr>
            <p:spPr>
              <a:xfrm>
                <a:off x="20765130" y="427816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826BD4EC-0E47-9946-B53C-E85E0ADF406D}"/>
                  </a:ext>
                </a:extLst>
              </p:cNvPr>
              <p:cNvSpPr/>
              <p:nvPr/>
            </p:nvSpPr>
            <p:spPr>
              <a:xfrm>
                <a:off x="16875608" y="9827165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5" name="Diamond 74">
                <a:extLst>
                  <a:ext uri="{FF2B5EF4-FFF2-40B4-BE49-F238E27FC236}">
                    <a16:creationId xmlns:a16="http://schemas.microsoft.com/office/drawing/2014/main" id="{117B8028-C416-974F-AE4D-66D445A06814}"/>
                  </a:ext>
                </a:extLst>
              </p:cNvPr>
              <p:cNvSpPr/>
              <p:nvPr/>
            </p:nvSpPr>
            <p:spPr>
              <a:xfrm>
                <a:off x="15590121" y="608807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6" name="Diamond 75">
                <a:extLst>
                  <a:ext uri="{FF2B5EF4-FFF2-40B4-BE49-F238E27FC236}">
                    <a16:creationId xmlns:a16="http://schemas.microsoft.com/office/drawing/2014/main" id="{DEF85E77-5D68-0047-8EC7-4353B57B76F1}"/>
                  </a:ext>
                </a:extLst>
              </p:cNvPr>
              <p:cNvSpPr/>
              <p:nvPr/>
            </p:nvSpPr>
            <p:spPr>
              <a:xfrm>
                <a:off x="13055418" y="10885919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02291B3-AA4B-A045-AB2D-A28053AD32E4}"/>
                  </a:ext>
                </a:extLst>
              </p:cNvPr>
              <p:cNvCxnSpPr>
                <a:cxnSpLocks/>
                <a:stCxn id="61" idx="3"/>
                <a:endCxn id="66" idx="1"/>
              </p:cNvCxnSpPr>
              <p:nvPr/>
            </p:nvCxnSpPr>
            <p:spPr>
              <a:xfrm>
                <a:off x="15654826" y="5166537"/>
                <a:ext cx="499347" cy="1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AC400F-597C-C847-AAC1-CA973C4B96DB}"/>
                  </a:ext>
                </a:extLst>
              </p:cNvPr>
              <p:cNvCxnSpPr>
                <a:stCxn id="66" idx="3"/>
                <a:endCxn id="71" idx="1"/>
              </p:cNvCxnSpPr>
              <p:nvPr/>
            </p:nvCxnSpPr>
            <p:spPr>
              <a:xfrm>
                <a:off x="17697936" y="5168431"/>
                <a:ext cx="428787" cy="103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C720A7C-697F-2349-89AE-1BD7D0B17298}"/>
                  </a:ext>
                </a:extLst>
              </p:cNvPr>
              <p:cNvCxnSpPr>
                <a:cxnSpLocks/>
                <a:stCxn id="71" idx="0"/>
                <a:endCxn id="73" idx="1"/>
              </p:cNvCxnSpPr>
              <p:nvPr/>
            </p:nvCxnSpPr>
            <p:spPr>
              <a:xfrm flipV="1">
                <a:off x="18571857" y="4723298"/>
                <a:ext cx="2193273" cy="10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0B086A4-386E-3C4B-ADD6-1180EEED6F84}"/>
                  </a:ext>
                </a:extLst>
              </p:cNvPr>
              <p:cNvCxnSpPr>
                <a:cxnSpLocks/>
                <a:stCxn id="71" idx="2"/>
                <a:endCxn id="72" idx="1"/>
              </p:cNvCxnSpPr>
              <p:nvPr/>
            </p:nvCxnSpPr>
            <p:spPr>
              <a:xfrm>
                <a:off x="18571857" y="5623871"/>
                <a:ext cx="1066987" cy="19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>
                <a:extLst>
                  <a:ext uri="{FF2B5EF4-FFF2-40B4-BE49-F238E27FC236}">
                    <a16:creationId xmlns:a16="http://schemas.microsoft.com/office/drawing/2014/main" id="{77B48A43-7673-7F46-984F-396CC0B456D3}"/>
                  </a:ext>
                </a:extLst>
              </p:cNvPr>
              <p:cNvCxnSpPr>
                <a:cxnSpLocks/>
                <a:stCxn id="73" idx="3"/>
                <a:endCxn id="82" idx="3"/>
              </p:cNvCxnSpPr>
              <p:nvPr/>
            </p:nvCxnSpPr>
            <p:spPr>
              <a:xfrm flipH="1">
                <a:off x="20539100" y="4723298"/>
                <a:ext cx="1116297" cy="6612674"/>
              </a:xfrm>
              <a:prstGeom prst="bentConnector3">
                <a:avLst>
                  <a:gd name="adj1" fmla="val -585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8EAFAF0-0FDA-7A43-ADCE-25C3D2C90C2D}"/>
                  </a:ext>
                </a:extLst>
              </p:cNvPr>
              <p:cNvSpPr/>
              <p:nvPr/>
            </p:nvSpPr>
            <p:spPr>
              <a:xfrm>
                <a:off x="18995336" y="10861461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DE67B03E-0B45-0247-8B0C-D621BE8171B4}"/>
                  </a:ext>
                </a:extLst>
              </p:cNvPr>
              <p:cNvCxnSpPr>
                <a:stCxn id="73" idx="2"/>
                <a:endCxn id="69" idx="3"/>
              </p:cNvCxnSpPr>
              <p:nvPr/>
            </p:nvCxnSpPr>
            <p:spPr>
              <a:xfrm rot="5400000">
                <a:off x="19558327" y="6684964"/>
                <a:ext cx="3168469" cy="1354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36B14C0D-03E5-B442-86A6-A3F176BF5B4A}"/>
                  </a:ext>
                </a:extLst>
              </p:cNvPr>
              <p:cNvSpPr/>
              <p:nvPr/>
            </p:nvSpPr>
            <p:spPr>
              <a:xfrm>
                <a:off x="16991632" y="6062467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CE5EE517-11F8-C442-A13A-37155CFDD9FD}"/>
                  </a:ext>
                </a:extLst>
              </p:cNvPr>
              <p:cNvCxnSpPr>
                <a:stCxn id="72" idx="3"/>
                <a:endCxn id="68" idx="3"/>
              </p:cNvCxnSpPr>
              <p:nvPr/>
            </p:nvCxnSpPr>
            <p:spPr>
              <a:xfrm>
                <a:off x="20529111" y="5642941"/>
                <a:ext cx="264846" cy="1592134"/>
              </a:xfrm>
              <a:prstGeom prst="bentConnector3">
                <a:avLst>
                  <a:gd name="adj1" fmla="val 18631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1D378DAB-E44A-B548-BCE4-DE34E27ACF18}"/>
                  </a:ext>
                </a:extLst>
              </p:cNvPr>
              <p:cNvCxnSpPr>
                <a:stCxn id="72" idx="2"/>
                <a:endCxn id="84" idx="3"/>
              </p:cNvCxnSpPr>
              <p:nvPr/>
            </p:nvCxnSpPr>
            <p:spPr>
              <a:xfrm rot="5400000">
                <a:off x="19085235" y="5538235"/>
                <a:ext cx="448904" cy="15485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208B7EB-ACA7-5244-BA58-1B10536D6922}"/>
                  </a:ext>
                </a:extLst>
              </p:cNvPr>
              <p:cNvCxnSpPr>
                <a:stCxn id="75" idx="0"/>
                <a:endCxn id="61" idx="2"/>
              </p:cNvCxnSpPr>
              <p:nvPr/>
            </p:nvCxnSpPr>
            <p:spPr>
              <a:xfrm flipH="1" flipV="1">
                <a:off x="14263917" y="5813030"/>
                <a:ext cx="1771338" cy="275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8D43B00-CDE1-A346-BF71-FD5A744EF0E5}"/>
                  </a:ext>
                </a:extLst>
              </p:cNvPr>
              <p:cNvCxnSpPr>
                <a:cxnSpLocks/>
                <a:stCxn id="75" idx="2"/>
                <a:endCxn id="62" idx="0"/>
              </p:cNvCxnSpPr>
              <p:nvPr/>
            </p:nvCxnSpPr>
            <p:spPr>
              <a:xfrm flipH="1">
                <a:off x="14572358" y="6978341"/>
                <a:ext cx="1462897" cy="353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4D26DFC-2266-9742-A102-AAFDCA7F06A2}"/>
                  </a:ext>
                </a:extLst>
              </p:cNvPr>
              <p:cNvCxnSpPr>
                <a:stCxn id="84" idx="1"/>
                <a:endCxn id="75" idx="3"/>
              </p:cNvCxnSpPr>
              <p:nvPr/>
            </p:nvCxnSpPr>
            <p:spPr>
              <a:xfrm flipH="1" flipV="1">
                <a:off x="16480388" y="6533208"/>
                <a:ext cx="511244" cy="3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540E8C88-1E58-8A44-A299-6BFB83732921}"/>
                  </a:ext>
                </a:extLst>
              </p:cNvPr>
              <p:cNvCxnSpPr>
                <a:stCxn id="76" idx="1"/>
                <a:endCxn id="61" idx="1"/>
              </p:cNvCxnSpPr>
              <p:nvPr/>
            </p:nvCxnSpPr>
            <p:spPr>
              <a:xfrm rot="10800000">
                <a:off x="12873008" y="5166537"/>
                <a:ext cx="182410" cy="6164516"/>
              </a:xfrm>
              <a:prstGeom prst="bentConnector3">
                <a:avLst>
                  <a:gd name="adj1" fmla="val 22532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7048ED82-CA7A-5F48-8CD0-292988F965C8}"/>
                  </a:ext>
                </a:extLst>
              </p:cNvPr>
              <p:cNvCxnSpPr>
                <a:stCxn id="76" idx="0"/>
                <a:endCxn id="62" idx="1"/>
              </p:cNvCxnSpPr>
              <p:nvPr/>
            </p:nvCxnSpPr>
            <p:spPr>
              <a:xfrm rot="16200000" flipV="1">
                <a:off x="11848843" y="9234209"/>
                <a:ext cx="3136716" cy="166703"/>
              </a:xfrm>
              <a:prstGeom prst="bentConnector4">
                <a:avLst>
                  <a:gd name="adj1" fmla="val 43350"/>
                  <a:gd name="adj2" fmla="val 40415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0EE5FF9-6BDB-A84C-AE27-C556A9738BE1}"/>
                  </a:ext>
                </a:extLst>
              </p:cNvPr>
              <p:cNvCxnSpPr>
                <a:stCxn id="82" idx="1"/>
                <a:endCxn id="76" idx="3"/>
              </p:cNvCxnSpPr>
              <p:nvPr/>
            </p:nvCxnSpPr>
            <p:spPr>
              <a:xfrm flipH="1" flipV="1">
                <a:off x="13945685" y="11331053"/>
                <a:ext cx="5049651" cy="4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3D11ED-3D8F-F247-9EEE-E29267909B95}"/>
                  </a:ext>
                </a:extLst>
              </p:cNvPr>
              <p:cNvCxnSpPr>
                <a:stCxn id="74" idx="3"/>
                <a:endCxn id="63" idx="1"/>
              </p:cNvCxnSpPr>
              <p:nvPr/>
            </p:nvCxnSpPr>
            <p:spPr>
              <a:xfrm>
                <a:off x="17765875" y="10272299"/>
                <a:ext cx="698447" cy="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47FB44C-B95A-D54A-930E-88AFD46C7142}"/>
                  </a:ext>
                </a:extLst>
              </p:cNvPr>
              <p:cNvCxnSpPr>
                <a:cxnSpLocks/>
                <a:stCxn id="74" idx="1"/>
                <a:endCxn id="64" idx="3"/>
              </p:cNvCxnSpPr>
              <p:nvPr/>
            </p:nvCxnSpPr>
            <p:spPr>
              <a:xfrm flipH="1">
                <a:off x="16215583" y="10272299"/>
                <a:ext cx="660025" cy="4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867506F-F1E6-F644-9415-1DF4D5AD106A}"/>
                  </a:ext>
                </a:extLst>
              </p:cNvPr>
              <p:cNvCxnSpPr>
                <a:cxnSpLocks/>
                <a:stCxn id="67" idx="2"/>
                <a:endCxn id="74" idx="0"/>
              </p:cNvCxnSpPr>
              <p:nvPr/>
            </p:nvCxnSpPr>
            <p:spPr>
              <a:xfrm>
                <a:off x="17320741" y="9518719"/>
                <a:ext cx="1" cy="308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7AFFAB3-EDBD-E04F-9C89-2F1A32824988}"/>
                  </a:ext>
                </a:extLst>
              </p:cNvPr>
              <p:cNvCxnSpPr>
                <a:stCxn id="68" idx="1"/>
                <a:endCxn id="70" idx="3"/>
              </p:cNvCxnSpPr>
              <p:nvPr/>
            </p:nvCxnSpPr>
            <p:spPr>
              <a:xfrm flipH="1">
                <a:off x="18494963" y="7235075"/>
                <a:ext cx="377112" cy="52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83F81E8-394C-A74B-BD8C-38E8D13A86CA}"/>
                  </a:ext>
                </a:extLst>
              </p:cNvPr>
              <p:cNvCxnSpPr>
                <a:stCxn id="69" idx="1"/>
                <a:endCxn id="70" idx="3"/>
              </p:cNvCxnSpPr>
              <p:nvPr/>
            </p:nvCxnSpPr>
            <p:spPr>
              <a:xfrm flipH="1" flipV="1">
                <a:off x="18494962" y="7757009"/>
                <a:ext cx="388527" cy="579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>
                <a:extLst>
                  <a:ext uri="{FF2B5EF4-FFF2-40B4-BE49-F238E27FC236}">
                    <a16:creationId xmlns:a16="http://schemas.microsoft.com/office/drawing/2014/main" id="{8F5356F3-85B7-4A42-8B98-1F9E7C2BA480}"/>
                  </a:ext>
                </a:extLst>
              </p:cNvPr>
              <p:cNvCxnSpPr>
                <a:stCxn id="70" idx="1"/>
                <a:endCxn id="67" idx="1"/>
              </p:cNvCxnSpPr>
              <p:nvPr/>
            </p:nvCxnSpPr>
            <p:spPr>
              <a:xfrm rot="10800000" flipV="1">
                <a:off x="16548859" y="7757007"/>
                <a:ext cx="483206" cy="1287202"/>
              </a:xfrm>
              <a:prstGeom prst="bentConnector3">
                <a:avLst>
                  <a:gd name="adj1" fmla="val 14730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32F89B-B904-3A4C-8473-5267006DECC2}"/>
                  </a:ext>
                </a:extLst>
              </p:cNvPr>
              <p:cNvSpPr txBox="1"/>
              <p:nvPr/>
            </p:nvSpPr>
            <p:spPr>
              <a:xfrm>
                <a:off x="18683519" y="4198002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E3A3F1D-C355-A444-BDF9-E18E2DD20146}"/>
                  </a:ext>
                </a:extLst>
              </p:cNvPr>
              <p:cNvSpPr txBox="1"/>
              <p:nvPr/>
            </p:nvSpPr>
            <p:spPr>
              <a:xfrm>
                <a:off x="20446992" y="5164456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3432DE-9F4C-8343-A0DD-811E9BDEE52A}"/>
                  </a:ext>
                </a:extLst>
              </p:cNvPr>
              <p:cNvSpPr txBox="1"/>
              <p:nvPr/>
            </p:nvSpPr>
            <p:spPr>
              <a:xfrm>
                <a:off x="16495787" y="969424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3651CF7-C107-FB4C-B736-79060C03A1E6}"/>
                  </a:ext>
                </a:extLst>
              </p:cNvPr>
              <p:cNvSpPr txBox="1"/>
              <p:nvPr/>
            </p:nvSpPr>
            <p:spPr>
              <a:xfrm>
                <a:off x="13084843" y="10301777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DF90B17-F801-6347-BCAF-9F432FC8B0A9}"/>
                  </a:ext>
                </a:extLst>
              </p:cNvPr>
              <p:cNvSpPr txBox="1"/>
              <p:nvPr/>
            </p:nvSpPr>
            <p:spPr>
              <a:xfrm>
                <a:off x="15245647" y="661395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F757C8-4410-0843-B348-82B1D7E3F263}"/>
                  </a:ext>
                </a:extLst>
              </p:cNvPr>
              <p:cNvSpPr txBox="1"/>
              <p:nvPr/>
            </p:nvSpPr>
            <p:spPr>
              <a:xfrm>
                <a:off x="21205694" y="5123118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FB4B75-999E-DA44-8F40-61BD05752669}"/>
                  </a:ext>
                </a:extLst>
              </p:cNvPr>
              <p:cNvSpPr txBox="1"/>
              <p:nvPr/>
            </p:nvSpPr>
            <p:spPr>
              <a:xfrm>
                <a:off x="15238700" y="6052052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75A1F-BB23-894C-87BF-6CDD650579C9}"/>
                  </a:ext>
                </a:extLst>
              </p:cNvPr>
              <p:cNvSpPr txBox="1"/>
              <p:nvPr/>
            </p:nvSpPr>
            <p:spPr>
              <a:xfrm>
                <a:off x="18665925" y="56984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6C4D6F9-4CB3-BD48-B7CE-988145654D34}"/>
                  </a:ext>
                </a:extLst>
              </p:cNvPr>
              <p:cNvSpPr txBox="1"/>
              <p:nvPr/>
            </p:nvSpPr>
            <p:spPr>
              <a:xfrm>
                <a:off x="20149716" y="6020738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1093DC-9690-3443-A39D-5AA9707D9B43}"/>
                  </a:ext>
                </a:extLst>
              </p:cNvPr>
              <p:cNvSpPr txBox="1"/>
              <p:nvPr/>
            </p:nvSpPr>
            <p:spPr>
              <a:xfrm>
                <a:off x="21567817" y="4218741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28A35E-5F05-B944-82F9-9BFFE44A21DB}"/>
                  </a:ext>
                </a:extLst>
              </p:cNvPr>
              <p:cNvSpPr txBox="1"/>
              <p:nvPr/>
            </p:nvSpPr>
            <p:spPr>
              <a:xfrm>
                <a:off x="17654710" y="9652951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C1831F-F1A4-D04D-9AB1-7570CD489A38}"/>
                  </a:ext>
                </a:extLst>
              </p:cNvPr>
              <p:cNvSpPr txBox="1"/>
              <p:nvPr/>
            </p:nvSpPr>
            <p:spPr>
              <a:xfrm>
                <a:off x="12750918" y="108675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8156C9-350E-0A4B-A11C-F79588872CEE}"/>
                </a:ext>
              </a:extLst>
            </p:cNvPr>
            <p:cNvSpPr txBox="1"/>
            <p:nvPr/>
          </p:nvSpPr>
          <p:spPr>
            <a:xfrm>
              <a:off x="12374924" y="12533889"/>
              <a:ext cx="4095289" cy="1739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thermokarst active?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Has the thermokarst been initiated by a extreme event?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active layer &gt; protective layer?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Does climate support new ecotype?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DEEC12A-EAEC-4946-90CD-C48E89CE7FD0}"/>
              </a:ext>
            </a:extLst>
          </p:cNvPr>
          <p:cNvSpPr txBox="1"/>
          <p:nvPr/>
        </p:nvSpPr>
        <p:spPr>
          <a:xfrm>
            <a:off x="4864100" y="519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0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1C8-DA02-9342-A1BD-67E838D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Focus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08F751-A954-6F47-89B9-B894A2A2FC0F}"/>
              </a:ext>
            </a:extLst>
          </p:cNvPr>
          <p:cNvGrpSpPr/>
          <p:nvPr/>
        </p:nvGrpSpPr>
        <p:grpSpPr>
          <a:xfrm>
            <a:off x="1316637" y="2033444"/>
            <a:ext cx="9585873" cy="4359428"/>
            <a:chOff x="12374924" y="4007636"/>
            <a:chExt cx="9678922" cy="1026567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593D7E-4414-1148-BE7A-CC884962A77A}"/>
                </a:ext>
              </a:extLst>
            </p:cNvPr>
            <p:cNvGrpSpPr/>
            <p:nvPr/>
          </p:nvGrpSpPr>
          <p:grpSpPr>
            <a:xfrm>
              <a:off x="12377778" y="4007636"/>
              <a:ext cx="9676068" cy="8241075"/>
              <a:chOff x="12377778" y="4007636"/>
              <a:chExt cx="9676068" cy="824107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968A714-F892-6B45-A596-5D557E5D8CEB}"/>
                  </a:ext>
                </a:extLst>
              </p:cNvPr>
              <p:cNvSpPr/>
              <p:nvPr/>
            </p:nvSpPr>
            <p:spPr>
              <a:xfrm>
                <a:off x="12377778" y="4007636"/>
                <a:ext cx="9601200" cy="82410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C713060-9443-9A44-BF4A-905A334367D3}"/>
                  </a:ext>
                </a:extLst>
              </p:cNvPr>
              <p:cNvSpPr/>
              <p:nvPr/>
            </p:nvSpPr>
            <p:spPr>
              <a:xfrm>
                <a:off x="12873008" y="4520043"/>
                <a:ext cx="2781818" cy="12929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Parent Cohort</a:t>
                </a:r>
              </a:p>
              <a:p>
                <a:pPr algn="ctr"/>
                <a:r>
                  <a:rPr lang="en-US" sz="1050" dirty="0"/>
                  <a:t>[Parent Landscape (LS)] + [Parent Ecotype (ET)]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8D70E1-8839-3141-976F-BB4F0DFEF680}"/>
                  </a:ext>
                </a:extLst>
              </p:cNvPr>
              <p:cNvSpPr/>
              <p:nvPr/>
            </p:nvSpPr>
            <p:spPr>
              <a:xfrm>
                <a:off x="13333849" y="7332018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[Parent LS]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486B548-6B9F-0244-97FF-BE4CAC24F100}"/>
                  </a:ext>
                </a:extLst>
              </p:cNvPr>
              <p:cNvSpPr/>
              <p:nvPr/>
            </p:nvSpPr>
            <p:spPr>
              <a:xfrm>
                <a:off x="18464322" y="9855913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>
                    <a:solidFill>
                      <a:schemeClr val="tx1"/>
                    </a:solidFill>
                  </a:rPr>
                  <a:t>] + [Parent ET]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FC9C9B9-FC0E-B14C-9559-DD089D7BC435}"/>
                  </a:ext>
                </a:extLst>
              </p:cNvPr>
              <p:cNvSpPr/>
              <p:nvPr/>
            </p:nvSpPr>
            <p:spPr>
              <a:xfrm>
                <a:off x="13738565" y="9859639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/>
                  <a:t>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431EFA80-5690-5442-882E-0C720B596C8D}"/>
                  </a:ext>
                </a:extLst>
              </p:cNvPr>
              <p:cNvSpPr/>
              <p:nvPr/>
            </p:nvSpPr>
            <p:spPr>
              <a:xfrm>
                <a:off x="16154173" y="4693920"/>
                <a:ext cx="1543763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LS  Change</a:t>
                </a:r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55C9E3-3CAA-D942-9644-BE973B21B1CB}"/>
                  </a:ext>
                </a:extLst>
              </p:cNvPr>
              <p:cNvSpPr/>
              <p:nvPr/>
            </p:nvSpPr>
            <p:spPr>
              <a:xfrm>
                <a:off x="16548859" y="8569698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7A97BFC-94BD-114C-AAC5-65A9ECF726ED}"/>
                  </a:ext>
                </a:extLst>
              </p:cNvPr>
              <p:cNvSpPr/>
              <p:nvPr/>
            </p:nvSpPr>
            <p:spPr>
              <a:xfrm>
                <a:off x="18872075" y="6817890"/>
                <a:ext cx="1921882" cy="834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Set Protective Layer Depth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171C850-8B32-5348-A12A-D1442DD47E04}"/>
                  </a:ext>
                </a:extLst>
              </p:cNvPr>
              <p:cNvSpPr/>
              <p:nvPr/>
            </p:nvSpPr>
            <p:spPr>
              <a:xfrm>
                <a:off x="18883489" y="7919715"/>
                <a:ext cx="2191370" cy="834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Update Protective Layer Depth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E16D54-7FE7-7F44-9059-61A210725658}"/>
                  </a:ext>
                </a:extLst>
              </p:cNvPr>
              <p:cNvSpPr/>
              <p:nvPr/>
            </p:nvSpPr>
            <p:spPr>
              <a:xfrm>
                <a:off x="17032065" y="7235074"/>
                <a:ext cx="1462898" cy="104386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Rate of LS Change</a:t>
                </a:r>
              </a:p>
            </p:txBody>
          </p:sp>
          <p:sp>
            <p:nvSpPr>
              <p:cNvPr id="71" name="Diamond 70">
                <a:extLst>
                  <a:ext uri="{FF2B5EF4-FFF2-40B4-BE49-F238E27FC236}">
                    <a16:creationId xmlns:a16="http://schemas.microsoft.com/office/drawing/2014/main" id="{0658440F-7B00-844D-A451-93599B3499A6}"/>
                  </a:ext>
                </a:extLst>
              </p:cNvPr>
              <p:cNvSpPr/>
              <p:nvPr/>
            </p:nvSpPr>
            <p:spPr>
              <a:xfrm>
                <a:off x="18126723" y="473360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sp>
            <p:nvSpPr>
              <p:cNvPr id="72" name="Diamond 71">
                <a:extLst>
                  <a:ext uri="{FF2B5EF4-FFF2-40B4-BE49-F238E27FC236}">
                    <a16:creationId xmlns:a16="http://schemas.microsoft.com/office/drawing/2014/main" id="{2FF7A3DD-0FDA-9B4C-84F1-5F129BD86584}"/>
                  </a:ext>
                </a:extLst>
              </p:cNvPr>
              <p:cNvSpPr/>
              <p:nvPr/>
            </p:nvSpPr>
            <p:spPr>
              <a:xfrm>
                <a:off x="19638844" y="5197807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</a:p>
            </p:txBody>
          </p:sp>
          <p:sp>
            <p:nvSpPr>
              <p:cNvPr id="73" name="Diamond 72">
                <a:extLst>
                  <a:ext uri="{FF2B5EF4-FFF2-40B4-BE49-F238E27FC236}">
                    <a16:creationId xmlns:a16="http://schemas.microsoft.com/office/drawing/2014/main" id="{F1B62349-35C2-4942-BEBE-EA59ACD882BC}"/>
                  </a:ext>
                </a:extLst>
              </p:cNvPr>
              <p:cNvSpPr/>
              <p:nvPr/>
            </p:nvSpPr>
            <p:spPr>
              <a:xfrm>
                <a:off x="20765130" y="427816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826BD4EC-0E47-9946-B53C-E85E0ADF406D}"/>
                  </a:ext>
                </a:extLst>
              </p:cNvPr>
              <p:cNvSpPr/>
              <p:nvPr/>
            </p:nvSpPr>
            <p:spPr>
              <a:xfrm>
                <a:off x="16875608" y="9827165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5" name="Diamond 74">
                <a:extLst>
                  <a:ext uri="{FF2B5EF4-FFF2-40B4-BE49-F238E27FC236}">
                    <a16:creationId xmlns:a16="http://schemas.microsoft.com/office/drawing/2014/main" id="{117B8028-C416-974F-AE4D-66D445A06814}"/>
                  </a:ext>
                </a:extLst>
              </p:cNvPr>
              <p:cNvSpPr/>
              <p:nvPr/>
            </p:nvSpPr>
            <p:spPr>
              <a:xfrm>
                <a:off x="15590121" y="608807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6" name="Diamond 75">
                <a:extLst>
                  <a:ext uri="{FF2B5EF4-FFF2-40B4-BE49-F238E27FC236}">
                    <a16:creationId xmlns:a16="http://schemas.microsoft.com/office/drawing/2014/main" id="{DEF85E77-5D68-0047-8EC7-4353B57B76F1}"/>
                  </a:ext>
                </a:extLst>
              </p:cNvPr>
              <p:cNvSpPr/>
              <p:nvPr/>
            </p:nvSpPr>
            <p:spPr>
              <a:xfrm>
                <a:off x="13055418" y="10885919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02291B3-AA4B-A045-AB2D-A28053AD32E4}"/>
                  </a:ext>
                </a:extLst>
              </p:cNvPr>
              <p:cNvCxnSpPr>
                <a:cxnSpLocks/>
                <a:stCxn id="61" idx="3"/>
                <a:endCxn id="66" idx="1"/>
              </p:cNvCxnSpPr>
              <p:nvPr/>
            </p:nvCxnSpPr>
            <p:spPr>
              <a:xfrm>
                <a:off x="15654826" y="5166537"/>
                <a:ext cx="499347" cy="1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AC400F-597C-C847-AAC1-CA973C4B96DB}"/>
                  </a:ext>
                </a:extLst>
              </p:cNvPr>
              <p:cNvCxnSpPr>
                <a:stCxn id="66" idx="3"/>
                <a:endCxn id="71" idx="1"/>
              </p:cNvCxnSpPr>
              <p:nvPr/>
            </p:nvCxnSpPr>
            <p:spPr>
              <a:xfrm>
                <a:off x="17697936" y="5168431"/>
                <a:ext cx="428787" cy="103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C720A7C-697F-2349-89AE-1BD7D0B17298}"/>
                  </a:ext>
                </a:extLst>
              </p:cNvPr>
              <p:cNvCxnSpPr>
                <a:cxnSpLocks/>
                <a:stCxn id="71" idx="0"/>
                <a:endCxn id="73" idx="1"/>
              </p:cNvCxnSpPr>
              <p:nvPr/>
            </p:nvCxnSpPr>
            <p:spPr>
              <a:xfrm flipV="1">
                <a:off x="18571857" y="4723298"/>
                <a:ext cx="2193273" cy="10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0B086A4-386E-3C4B-ADD6-1180EEED6F84}"/>
                  </a:ext>
                </a:extLst>
              </p:cNvPr>
              <p:cNvCxnSpPr>
                <a:cxnSpLocks/>
                <a:stCxn id="71" idx="2"/>
                <a:endCxn id="72" idx="1"/>
              </p:cNvCxnSpPr>
              <p:nvPr/>
            </p:nvCxnSpPr>
            <p:spPr>
              <a:xfrm>
                <a:off x="18571857" y="5623871"/>
                <a:ext cx="1066987" cy="19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>
                <a:extLst>
                  <a:ext uri="{FF2B5EF4-FFF2-40B4-BE49-F238E27FC236}">
                    <a16:creationId xmlns:a16="http://schemas.microsoft.com/office/drawing/2014/main" id="{77B48A43-7673-7F46-984F-396CC0B456D3}"/>
                  </a:ext>
                </a:extLst>
              </p:cNvPr>
              <p:cNvCxnSpPr>
                <a:cxnSpLocks/>
                <a:stCxn id="73" idx="3"/>
                <a:endCxn id="82" idx="3"/>
              </p:cNvCxnSpPr>
              <p:nvPr/>
            </p:nvCxnSpPr>
            <p:spPr>
              <a:xfrm flipH="1">
                <a:off x="20539100" y="4723298"/>
                <a:ext cx="1116297" cy="6612674"/>
              </a:xfrm>
              <a:prstGeom prst="bentConnector3">
                <a:avLst>
                  <a:gd name="adj1" fmla="val -585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8EAFAF0-0FDA-7A43-ADCE-25C3D2C90C2D}"/>
                  </a:ext>
                </a:extLst>
              </p:cNvPr>
              <p:cNvSpPr/>
              <p:nvPr/>
            </p:nvSpPr>
            <p:spPr>
              <a:xfrm>
                <a:off x="18995336" y="10861461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DE67B03E-0B45-0247-8B0C-D621BE8171B4}"/>
                  </a:ext>
                </a:extLst>
              </p:cNvPr>
              <p:cNvCxnSpPr>
                <a:stCxn id="73" idx="2"/>
                <a:endCxn id="69" idx="3"/>
              </p:cNvCxnSpPr>
              <p:nvPr/>
            </p:nvCxnSpPr>
            <p:spPr>
              <a:xfrm rot="5400000">
                <a:off x="19558327" y="6684964"/>
                <a:ext cx="3168469" cy="1354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36B14C0D-03E5-B442-86A6-A3F176BF5B4A}"/>
                  </a:ext>
                </a:extLst>
              </p:cNvPr>
              <p:cNvSpPr/>
              <p:nvPr/>
            </p:nvSpPr>
            <p:spPr>
              <a:xfrm>
                <a:off x="16991632" y="6062467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CE5EE517-11F8-C442-A13A-37155CFDD9FD}"/>
                  </a:ext>
                </a:extLst>
              </p:cNvPr>
              <p:cNvCxnSpPr>
                <a:stCxn id="72" idx="3"/>
                <a:endCxn id="68" idx="3"/>
              </p:cNvCxnSpPr>
              <p:nvPr/>
            </p:nvCxnSpPr>
            <p:spPr>
              <a:xfrm>
                <a:off x="20529111" y="5642941"/>
                <a:ext cx="264846" cy="1592134"/>
              </a:xfrm>
              <a:prstGeom prst="bentConnector3">
                <a:avLst>
                  <a:gd name="adj1" fmla="val 18631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1D378DAB-E44A-B548-BCE4-DE34E27ACF18}"/>
                  </a:ext>
                </a:extLst>
              </p:cNvPr>
              <p:cNvCxnSpPr>
                <a:stCxn id="72" idx="2"/>
                <a:endCxn id="84" idx="3"/>
              </p:cNvCxnSpPr>
              <p:nvPr/>
            </p:nvCxnSpPr>
            <p:spPr>
              <a:xfrm rot="5400000">
                <a:off x="19085235" y="5538235"/>
                <a:ext cx="448904" cy="15485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208B7EB-ACA7-5244-BA58-1B10536D6922}"/>
                  </a:ext>
                </a:extLst>
              </p:cNvPr>
              <p:cNvCxnSpPr>
                <a:stCxn id="75" idx="0"/>
                <a:endCxn id="61" idx="2"/>
              </p:cNvCxnSpPr>
              <p:nvPr/>
            </p:nvCxnSpPr>
            <p:spPr>
              <a:xfrm flipH="1" flipV="1">
                <a:off x="14263917" y="5813030"/>
                <a:ext cx="1771338" cy="275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8D43B00-CDE1-A346-BF71-FD5A744EF0E5}"/>
                  </a:ext>
                </a:extLst>
              </p:cNvPr>
              <p:cNvCxnSpPr>
                <a:cxnSpLocks/>
                <a:stCxn id="75" idx="2"/>
                <a:endCxn id="62" idx="0"/>
              </p:cNvCxnSpPr>
              <p:nvPr/>
            </p:nvCxnSpPr>
            <p:spPr>
              <a:xfrm flipH="1">
                <a:off x="14572358" y="6978341"/>
                <a:ext cx="1462897" cy="353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4D26DFC-2266-9742-A102-AAFDCA7F06A2}"/>
                  </a:ext>
                </a:extLst>
              </p:cNvPr>
              <p:cNvCxnSpPr>
                <a:stCxn id="84" idx="1"/>
                <a:endCxn id="75" idx="3"/>
              </p:cNvCxnSpPr>
              <p:nvPr/>
            </p:nvCxnSpPr>
            <p:spPr>
              <a:xfrm flipH="1" flipV="1">
                <a:off x="16480388" y="6533208"/>
                <a:ext cx="511244" cy="3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540E8C88-1E58-8A44-A299-6BFB83732921}"/>
                  </a:ext>
                </a:extLst>
              </p:cNvPr>
              <p:cNvCxnSpPr>
                <a:stCxn id="76" idx="1"/>
                <a:endCxn id="61" idx="1"/>
              </p:cNvCxnSpPr>
              <p:nvPr/>
            </p:nvCxnSpPr>
            <p:spPr>
              <a:xfrm rot="10800000">
                <a:off x="12873008" y="5166537"/>
                <a:ext cx="182410" cy="6164516"/>
              </a:xfrm>
              <a:prstGeom prst="bentConnector3">
                <a:avLst>
                  <a:gd name="adj1" fmla="val 22532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7048ED82-CA7A-5F48-8CD0-292988F965C8}"/>
                  </a:ext>
                </a:extLst>
              </p:cNvPr>
              <p:cNvCxnSpPr>
                <a:stCxn id="76" idx="0"/>
                <a:endCxn id="62" idx="1"/>
              </p:cNvCxnSpPr>
              <p:nvPr/>
            </p:nvCxnSpPr>
            <p:spPr>
              <a:xfrm rot="16200000" flipV="1">
                <a:off x="11848843" y="9234209"/>
                <a:ext cx="3136716" cy="166703"/>
              </a:xfrm>
              <a:prstGeom prst="bentConnector4">
                <a:avLst>
                  <a:gd name="adj1" fmla="val 43350"/>
                  <a:gd name="adj2" fmla="val 40415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0EE5FF9-6BDB-A84C-AE27-C556A9738BE1}"/>
                  </a:ext>
                </a:extLst>
              </p:cNvPr>
              <p:cNvCxnSpPr>
                <a:stCxn id="82" idx="1"/>
                <a:endCxn id="76" idx="3"/>
              </p:cNvCxnSpPr>
              <p:nvPr/>
            </p:nvCxnSpPr>
            <p:spPr>
              <a:xfrm flipH="1" flipV="1">
                <a:off x="13945685" y="11331053"/>
                <a:ext cx="5049651" cy="4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3D11ED-3D8F-F247-9EEE-E29267909B95}"/>
                  </a:ext>
                </a:extLst>
              </p:cNvPr>
              <p:cNvCxnSpPr>
                <a:stCxn id="74" idx="3"/>
                <a:endCxn id="63" idx="1"/>
              </p:cNvCxnSpPr>
              <p:nvPr/>
            </p:nvCxnSpPr>
            <p:spPr>
              <a:xfrm>
                <a:off x="17765875" y="10272299"/>
                <a:ext cx="698447" cy="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47FB44C-B95A-D54A-930E-88AFD46C7142}"/>
                  </a:ext>
                </a:extLst>
              </p:cNvPr>
              <p:cNvCxnSpPr>
                <a:cxnSpLocks/>
                <a:stCxn id="74" idx="1"/>
                <a:endCxn id="64" idx="3"/>
              </p:cNvCxnSpPr>
              <p:nvPr/>
            </p:nvCxnSpPr>
            <p:spPr>
              <a:xfrm flipH="1">
                <a:off x="16215583" y="10272299"/>
                <a:ext cx="660025" cy="4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867506F-F1E6-F644-9415-1DF4D5AD106A}"/>
                  </a:ext>
                </a:extLst>
              </p:cNvPr>
              <p:cNvCxnSpPr>
                <a:cxnSpLocks/>
                <a:stCxn id="67" idx="2"/>
                <a:endCxn id="74" idx="0"/>
              </p:cNvCxnSpPr>
              <p:nvPr/>
            </p:nvCxnSpPr>
            <p:spPr>
              <a:xfrm>
                <a:off x="17320741" y="9518719"/>
                <a:ext cx="1" cy="308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7AFFAB3-EDBD-E04F-9C89-2F1A32824988}"/>
                  </a:ext>
                </a:extLst>
              </p:cNvPr>
              <p:cNvCxnSpPr>
                <a:stCxn id="68" idx="1"/>
                <a:endCxn id="70" idx="3"/>
              </p:cNvCxnSpPr>
              <p:nvPr/>
            </p:nvCxnSpPr>
            <p:spPr>
              <a:xfrm flipH="1">
                <a:off x="18494963" y="7235075"/>
                <a:ext cx="377112" cy="52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83F81E8-394C-A74B-BD8C-38E8D13A86CA}"/>
                  </a:ext>
                </a:extLst>
              </p:cNvPr>
              <p:cNvCxnSpPr>
                <a:stCxn id="69" idx="1"/>
                <a:endCxn id="70" idx="3"/>
              </p:cNvCxnSpPr>
              <p:nvPr/>
            </p:nvCxnSpPr>
            <p:spPr>
              <a:xfrm flipH="1" flipV="1">
                <a:off x="18494962" y="7757009"/>
                <a:ext cx="388527" cy="579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>
                <a:extLst>
                  <a:ext uri="{FF2B5EF4-FFF2-40B4-BE49-F238E27FC236}">
                    <a16:creationId xmlns:a16="http://schemas.microsoft.com/office/drawing/2014/main" id="{8F5356F3-85B7-4A42-8B98-1F9E7C2BA480}"/>
                  </a:ext>
                </a:extLst>
              </p:cNvPr>
              <p:cNvCxnSpPr>
                <a:stCxn id="70" idx="1"/>
                <a:endCxn id="67" idx="1"/>
              </p:cNvCxnSpPr>
              <p:nvPr/>
            </p:nvCxnSpPr>
            <p:spPr>
              <a:xfrm rot="10800000" flipV="1">
                <a:off x="16548859" y="7757007"/>
                <a:ext cx="483206" cy="1287202"/>
              </a:xfrm>
              <a:prstGeom prst="bentConnector3">
                <a:avLst>
                  <a:gd name="adj1" fmla="val 14730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32F89B-B904-3A4C-8473-5267006DECC2}"/>
                  </a:ext>
                </a:extLst>
              </p:cNvPr>
              <p:cNvSpPr txBox="1"/>
              <p:nvPr/>
            </p:nvSpPr>
            <p:spPr>
              <a:xfrm>
                <a:off x="18683519" y="4198002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E3A3F1D-C355-A444-BDF9-E18E2DD20146}"/>
                  </a:ext>
                </a:extLst>
              </p:cNvPr>
              <p:cNvSpPr txBox="1"/>
              <p:nvPr/>
            </p:nvSpPr>
            <p:spPr>
              <a:xfrm>
                <a:off x="20446992" y="5164456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3432DE-9F4C-8343-A0DD-811E9BDEE52A}"/>
                  </a:ext>
                </a:extLst>
              </p:cNvPr>
              <p:cNvSpPr txBox="1"/>
              <p:nvPr/>
            </p:nvSpPr>
            <p:spPr>
              <a:xfrm>
                <a:off x="16495787" y="969424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3651CF7-C107-FB4C-B736-79060C03A1E6}"/>
                  </a:ext>
                </a:extLst>
              </p:cNvPr>
              <p:cNvSpPr txBox="1"/>
              <p:nvPr/>
            </p:nvSpPr>
            <p:spPr>
              <a:xfrm>
                <a:off x="13084843" y="10301777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DF90B17-F801-6347-BCAF-9F432FC8B0A9}"/>
                  </a:ext>
                </a:extLst>
              </p:cNvPr>
              <p:cNvSpPr txBox="1"/>
              <p:nvPr/>
            </p:nvSpPr>
            <p:spPr>
              <a:xfrm>
                <a:off x="15245647" y="661395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F757C8-4410-0843-B348-82B1D7E3F263}"/>
                  </a:ext>
                </a:extLst>
              </p:cNvPr>
              <p:cNvSpPr txBox="1"/>
              <p:nvPr/>
            </p:nvSpPr>
            <p:spPr>
              <a:xfrm>
                <a:off x="21205694" y="5123118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FB4B75-999E-DA44-8F40-61BD05752669}"/>
                  </a:ext>
                </a:extLst>
              </p:cNvPr>
              <p:cNvSpPr txBox="1"/>
              <p:nvPr/>
            </p:nvSpPr>
            <p:spPr>
              <a:xfrm>
                <a:off x="15238700" y="6052052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75A1F-BB23-894C-87BF-6CDD650579C9}"/>
                  </a:ext>
                </a:extLst>
              </p:cNvPr>
              <p:cNvSpPr txBox="1"/>
              <p:nvPr/>
            </p:nvSpPr>
            <p:spPr>
              <a:xfrm>
                <a:off x="18665925" y="56984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6C4D6F9-4CB3-BD48-B7CE-988145654D34}"/>
                  </a:ext>
                </a:extLst>
              </p:cNvPr>
              <p:cNvSpPr txBox="1"/>
              <p:nvPr/>
            </p:nvSpPr>
            <p:spPr>
              <a:xfrm>
                <a:off x="20149716" y="6020738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1093DC-9690-3443-A39D-5AA9707D9B43}"/>
                  </a:ext>
                </a:extLst>
              </p:cNvPr>
              <p:cNvSpPr txBox="1"/>
              <p:nvPr/>
            </p:nvSpPr>
            <p:spPr>
              <a:xfrm>
                <a:off x="21567817" y="4218741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28A35E-5F05-B944-82F9-9BFFE44A21DB}"/>
                  </a:ext>
                </a:extLst>
              </p:cNvPr>
              <p:cNvSpPr txBox="1"/>
              <p:nvPr/>
            </p:nvSpPr>
            <p:spPr>
              <a:xfrm>
                <a:off x="17654710" y="9652951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C1831F-F1A4-D04D-9AB1-7570CD489A38}"/>
                  </a:ext>
                </a:extLst>
              </p:cNvPr>
              <p:cNvSpPr txBox="1"/>
              <p:nvPr/>
            </p:nvSpPr>
            <p:spPr>
              <a:xfrm>
                <a:off x="12750918" y="108675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8156C9-350E-0A4B-A11C-F79588872CEE}"/>
                </a:ext>
              </a:extLst>
            </p:cNvPr>
            <p:cNvSpPr txBox="1"/>
            <p:nvPr/>
          </p:nvSpPr>
          <p:spPr>
            <a:xfrm>
              <a:off x="12374924" y="12533889"/>
              <a:ext cx="4095289" cy="1739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thermokarst active?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b="1" dirty="0">
                  <a:solidFill>
                    <a:srgbClr val="FF0000"/>
                  </a:solidFill>
                </a:rPr>
                <a:t>Has the thermokarst been initiated by a extreme event?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active layer &gt; protective layer?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Does climate support new ecotype?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DEEC12A-EAEC-4946-90CD-C48E89CE7FD0}"/>
              </a:ext>
            </a:extLst>
          </p:cNvPr>
          <p:cNvSpPr txBox="1"/>
          <p:nvPr/>
        </p:nvSpPr>
        <p:spPr>
          <a:xfrm>
            <a:off x="4864100" y="519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21B9D-261B-2C42-AEEA-0649AF66302E}"/>
              </a:ext>
            </a:extLst>
          </p:cNvPr>
          <p:cNvSpPr/>
          <p:nvPr/>
        </p:nvSpPr>
        <p:spPr>
          <a:xfrm>
            <a:off x="6897895" y="1935895"/>
            <a:ext cx="1152168" cy="98296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2E9AB7-373C-E641-AFBC-30E54A91DA30}"/>
              </a:ext>
            </a:extLst>
          </p:cNvPr>
          <p:cNvCxnSpPr>
            <a:cxnSpLocks/>
          </p:cNvCxnSpPr>
          <p:nvPr/>
        </p:nvCxnSpPr>
        <p:spPr>
          <a:xfrm flipH="1">
            <a:off x="4570918" y="2908208"/>
            <a:ext cx="2437388" cy="2768657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8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Permafrost and Thermokarst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800"/>
            <a:ext cx="10058400" cy="4206240"/>
          </a:xfrm>
        </p:spPr>
        <p:txBody>
          <a:bodyPr>
            <a:normAutofit/>
          </a:bodyPr>
          <a:lstStyle/>
          <a:p>
            <a:r>
              <a:rPr lang="en-US" sz="2000" dirty="0"/>
              <a:t>Permafrost occurs when soils remain continuously frozen for many years.</a:t>
            </a:r>
          </a:p>
          <a:p>
            <a:r>
              <a:rPr lang="en-US" sz="2000" dirty="0"/>
              <a:t>During summers top layer permafrost thaws this is called the active layer, </a:t>
            </a:r>
          </a:p>
          <a:p>
            <a:pPr lvl="1"/>
            <a:r>
              <a:rPr lang="en-US" sz="1800" dirty="0"/>
              <a:t>active layer depth is the depth to the top of the permafrost  </a:t>
            </a:r>
          </a:p>
          <a:p>
            <a:r>
              <a:rPr lang="en-US" sz="2000" dirty="0"/>
              <a:t>Thermokarst features are caused by thawing ground Ice.</a:t>
            </a:r>
          </a:p>
          <a:p>
            <a:r>
              <a:rPr lang="en-US" sz="2000" dirty="0"/>
              <a:t>Thermokarst features include polygonal patterned ground, and thermokarst 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C0E47-6CDC-4D40-9D51-259DF18C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260" y="4390658"/>
            <a:ext cx="2788200" cy="2091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85913-468A-7E4F-BCDD-D42A772BC0A2}"/>
              </a:ext>
            </a:extLst>
          </p:cNvPr>
          <p:cNvSpPr txBox="1"/>
          <p:nvPr/>
        </p:nvSpPr>
        <p:spPr>
          <a:xfrm>
            <a:off x="2406710" y="6189592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56E4E-6C18-8C49-A930-56BD8D905BD1}"/>
              </a:ext>
            </a:extLst>
          </p:cNvPr>
          <p:cNvSpPr txBox="1"/>
          <p:nvPr/>
        </p:nvSpPr>
        <p:spPr>
          <a:xfrm>
            <a:off x="302374" y="4330020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1F62F-0035-9046-8D87-3EC85F3D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60415" y="4390658"/>
            <a:ext cx="2788200" cy="2091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A0E6A-065C-AC4C-90CC-66732C9BCE03}"/>
              </a:ext>
            </a:extLst>
          </p:cNvPr>
          <p:cNvSpPr txBox="1"/>
          <p:nvPr/>
        </p:nvSpPr>
        <p:spPr>
          <a:xfrm>
            <a:off x="5275974" y="6164328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D720-D294-7245-817B-9625D011D725}"/>
              </a:ext>
            </a:extLst>
          </p:cNvPr>
          <p:cNvSpPr txBox="1"/>
          <p:nvPr/>
        </p:nvSpPr>
        <p:spPr>
          <a:xfrm>
            <a:off x="3249594" y="4301732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C7363-4CB6-F64D-9D0B-D035B8E93D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67892" y="4375014"/>
            <a:ext cx="3013200" cy="2049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19A46-6251-3645-BE43-D40AD9C92666}"/>
              </a:ext>
            </a:extLst>
          </p:cNvPr>
          <p:cNvSpPr txBox="1"/>
          <p:nvPr/>
        </p:nvSpPr>
        <p:spPr>
          <a:xfrm>
            <a:off x="8311028" y="6142472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EAC79-0274-F541-8B4F-7C3C58680330}"/>
              </a:ext>
            </a:extLst>
          </p:cNvPr>
          <p:cNvSpPr txBox="1"/>
          <p:nvPr/>
        </p:nvSpPr>
        <p:spPr>
          <a:xfrm>
            <a:off x="6162052" y="430344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DE681-4B50-BE46-84EC-2AD7F9E9157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254799" y="4379385"/>
            <a:ext cx="2560319" cy="2091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8F547-464A-564A-BCE6-A9C16417B43E}"/>
              </a:ext>
            </a:extLst>
          </p:cNvPr>
          <p:cNvSpPr txBox="1"/>
          <p:nvPr/>
        </p:nvSpPr>
        <p:spPr>
          <a:xfrm>
            <a:off x="10839238" y="6157571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E6C185-1E29-8740-95EA-EF84FD3B8EB5}"/>
              </a:ext>
            </a:extLst>
          </p:cNvPr>
          <p:cNvSpPr txBox="1"/>
          <p:nvPr/>
        </p:nvSpPr>
        <p:spPr>
          <a:xfrm>
            <a:off x="9243978" y="4290459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160908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323419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and Thermokarst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C0E47-6CDC-4D40-9D51-259DF18C4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B5012-9F62-2F4F-ACA8-0F775988A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1695019"/>
            <a:ext cx="4472922" cy="492056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Permafrost occurs when soils remain continuously frozen for many years.</a:t>
            </a:r>
          </a:p>
          <a:p>
            <a:r>
              <a:rPr lang="en-US" sz="2400" dirty="0"/>
              <a:t>During summer the top layer of permafrost thaws this is called the active layer. </a:t>
            </a:r>
          </a:p>
          <a:p>
            <a:pPr lvl="1"/>
            <a:r>
              <a:rPr lang="en-US" sz="2000" dirty="0"/>
              <a:t>active layer depth is the depth to the top of the permafrost  </a:t>
            </a:r>
          </a:p>
          <a:p>
            <a:r>
              <a:rPr lang="en-US" sz="2400" dirty="0"/>
              <a:t>Thermokarst features are caused by thawing ground Ice.</a:t>
            </a:r>
          </a:p>
          <a:p>
            <a:r>
              <a:rPr lang="en-US" sz="2400" dirty="0"/>
              <a:t>Thermokarst features include polygonal patterned ground, and thermokarst lakes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33F0D-3D9F-9744-AC75-9B3C8F94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47CF2-249B-3242-B7C1-03B68FCE02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AA4BDC-6955-8B4C-A853-62818E8F109D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C63A8-512B-B84A-ADDC-B99952E3C7C3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736C2-E7B1-A449-9DA7-A926D1AB8045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393C0-14ED-6F44-BD27-8528E92C0C70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1B43D2-8B2B-1548-AE3A-2AB438A87011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235AAD-3465-DB43-8569-4E9AA4A305B2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2C8AA2-0983-5B43-8834-28C8EAF417AE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5E80B4-0E1F-0F4A-B006-6D3840E51433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1320013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3654</Words>
  <Application>Microsoft Macintosh PowerPoint</Application>
  <PresentationFormat>Widescreen</PresentationFormat>
  <Paragraphs>564</Paragraphs>
  <Slides>52</Slides>
  <Notes>44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Century Gothic</vt:lpstr>
      <vt:lpstr>Garamond</vt:lpstr>
      <vt:lpstr>LilyUPC</vt:lpstr>
      <vt:lpstr>Savon</vt:lpstr>
      <vt:lpstr>Reduced Order Thermokarst Initiation Models With Random Forests</vt:lpstr>
      <vt:lpstr>Committee </vt:lpstr>
      <vt:lpstr>Goal</vt:lpstr>
      <vt:lpstr>Background</vt:lpstr>
      <vt:lpstr>The Alaska Thermokarst Model</vt:lpstr>
      <vt:lpstr>Alaska Thermokarst Model Flow Chart</vt:lpstr>
      <vt:lpstr>Project Focus </vt:lpstr>
      <vt:lpstr>Permafrost and Thermokarst</vt:lpstr>
      <vt:lpstr>Permafrost and Thermokarst</vt:lpstr>
      <vt:lpstr>Thermokarst Initiation</vt:lpstr>
      <vt:lpstr>Current Method </vt:lpstr>
      <vt:lpstr>Current Method</vt:lpstr>
      <vt:lpstr>Current Method</vt:lpstr>
      <vt:lpstr>Current Method</vt:lpstr>
      <vt:lpstr>Current Method Example 1965</vt:lpstr>
      <vt:lpstr>Current Method Example 2004</vt:lpstr>
      <vt:lpstr>Project Goals</vt:lpstr>
      <vt:lpstr>Random Forests </vt:lpstr>
      <vt:lpstr>Methodology for Random Forests</vt:lpstr>
      <vt:lpstr>Decision Trees</vt:lpstr>
      <vt:lpstr>Bootstrap Aggregating (Bagging)</vt:lpstr>
      <vt:lpstr>Thermokarst Initiation: features</vt:lpstr>
      <vt:lpstr>Precipitation Features</vt:lpstr>
      <vt:lpstr>PowerPoint Presentation</vt:lpstr>
      <vt:lpstr>PowerPoint Presentation</vt:lpstr>
      <vt:lpstr>PowerPoint Presentation</vt:lpstr>
      <vt:lpstr>Features - Air Temperature</vt:lpstr>
      <vt:lpstr>PowerPoint Presentation</vt:lpstr>
      <vt:lpstr>PowerPoint Presentation</vt:lpstr>
      <vt:lpstr>Physical Features</vt:lpstr>
      <vt:lpstr>Features - Thermokarst predisposition  </vt:lpstr>
      <vt:lpstr>PowerPoint Presentation</vt:lpstr>
      <vt:lpstr>Features - Summary</vt:lpstr>
      <vt:lpstr>Experiment </vt:lpstr>
      <vt:lpstr>Tools Used</vt:lpstr>
      <vt:lpstr>Scikit-learn Random forest parameters</vt:lpstr>
      <vt:lpstr>Reduced Order Model From Random Forest Analysis</vt:lpstr>
      <vt:lpstr>Early Example</vt:lpstr>
      <vt:lpstr>A Tree in the Forest</vt:lpstr>
      <vt:lpstr> </vt:lpstr>
      <vt:lpstr>A Tree in the Forest</vt:lpstr>
      <vt:lpstr>A Tree in the Forest</vt:lpstr>
      <vt:lpstr>Early Example  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 </vt:lpstr>
      <vt:lpstr>Sources</vt:lpstr>
      <vt:lpstr>Other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Reduced Order Thermokarst Initiation Models With Random Forests</dc:title>
  <dc:creator>Rawser Spicer</dc:creator>
  <cp:lastModifiedBy>Rawser Spicer</cp:lastModifiedBy>
  <cp:revision>23</cp:revision>
  <dcterms:created xsi:type="dcterms:W3CDTF">2019-11-18T20:03:35Z</dcterms:created>
  <dcterms:modified xsi:type="dcterms:W3CDTF">2020-03-26T22:43:31Z</dcterms:modified>
</cp:coreProperties>
</file>